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906000" cy="6858000" type="A4"/>
  <p:notesSz cx="6954838" cy="9309100"/>
  <p:defaultTextStyle>
    <a:defPPr>
      <a:defRPr lang="en-US"/>
    </a:defPPr>
    <a:lvl1pPr algn="l" rtl="0" fontAlgn="base">
      <a:spcBef>
        <a:spcPct val="0"/>
      </a:spcBef>
      <a:spcAft>
        <a:spcPct val="0"/>
      </a:spcAft>
      <a:defRPr sz="1200" b="1" kern="1200">
        <a:solidFill>
          <a:schemeClr val="tx1"/>
        </a:solidFill>
        <a:latin typeface="Bookman Old Style" pitchFamily="18" charset="0"/>
        <a:ea typeface="+mn-ea"/>
        <a:cs typeface="+mn-cs"/>
      </a:defRPr>
    </a:lvl1pPr>
    <a:lvl2pPr marL="457200" algn="l" rtl="0" fontAlgn="base">
      <a:spcBef>
        <a:spcPct val="0"/>
      </a:spcBef>
      <a:spcAft>
        <a:spcPct val="0"/>
      </a:spcAft>
      <a:defRPr sz="1200" b="1" kern="1200">
        <a:solidFill>
          <a:schemeClr val="tx1"/>
        </a:solidFill>
        <a:latin typeface="Bookman Old Style" pitchFamily="18" charset="0"/>
        <a:ea typeface="+mn-ea"/>
        <a:cs typeface="+mn-cs"/>
      </a:defRPr>
    </a:lvl2pPr>
    <a:lvl3pPr marL="914400" algn="l" rtl="0" fontAlgn="base">
      <a:spcBef>
        <a:spcPct val="0"/>
      </a:spcBef>
      <a:spcAft>
        <a:spcPct val="0"/>
      </a:spcAft>
      <a:defRPr sz="1200" b="1" kern="1200">
        <a:solidFill>
          <a:schemeClr val="tx1"/>
        </a:solidFill>
        <a:latin typeface="Bookman Old Style" pitchFamily="18" charset="0"/>
        <a:ea typeface="+mn-ea"/>
        <a:cs typeface="+mn-cs"/>
      </a:defRPr>
    </a:lvl3pPr>
    <a:lvl4pPr marL="1371600" algn="l" rtl="0" fontAlgn="base">
      <a:spcBef>
        <a:spcPct val="0"/>
      </a:spcBef>
      <a:spcAft>
        <a:spcPct val="0"/>
      </a:spcAft>
      <a:defRPr sz="1200" b="1" kern="1200">
        <a:solidFill>
          <a:schemeClr val="tx1"/>
        </a:solidFill>
        <a:latin typeface="Bookman Old Style" pitchFamily="18" charset="0"/>
        <a:ea typeface="+mn-ea"/>
        <a:cs typeface="+mn-cs"/>
      </a:defRPr>
    </a:lvl4pPr>
    <a:lvl5pPr marL="1828800" algn="l" rtl="0" fontAlgn="base">
      <a:spcBef>
        <a:spcPct val="0"/>
      </a:spcBef>
      <a:spcAft>
        <a:spcPct val="0"/>
      </a:spcAft>
      <a:defRPr sz="1200" b="1" kern="1200">
        <a:solidFill>
          <a:schemeClr val="tx1"/>
        </a:solidFill>
        <a:latin typeface="Bookman Old Style" pitchFamily="18" charset="0"/>
        <a:ea typeface="+mn-ea"/>
        <a:cs typeface="+mn-cs"/>
      </a:defRPr>
    </a:lvl5pPr>
    <a:lvl6pPr marL="2286000" algn="l" defTabSz="914400" rtl="0" eaLnBrk="1" latinLnBrk="0" hangingPunct="1">
      <a:defRPr sz="1200" b="1" kern="1200">
        <a:solidFill>
          <a:schemeClr val="tx1"/>
        </a:solidFill>
        <a:latin typeface="Bookman Old Style" pitchFamily="18" charset="0"/>
        <a:ea typeface="+mn-ea"/>
        <a:cs typeface="+mn-cs"/>
      </a:defRPr>
    </a:lvl6pPr>
    <a:lvl7pPr marL="2743200" algn="l" defTabSz="914400" rtl="0" eaLnBrk="1" latinLnBrk="0" hangingPunct="1">
      <a:defRPr sz="1200" b="1" kern="1200">
        <a:solidFill>
          <a:schemeClr val="tx1"/>
        </a:solidFill>
        <a:latin typeface="Bookman Old Style" pitchFamily="18" charset="0"/>
        <a:ea typeface="+mn-ea"/>
        <a:cs typeface="+mn-cs"/>
      </a:defRPr>
    </a:lvl7pPr>
    <a:lvl8pPr marL="3200400" algn="l" defTabSz="914400" rtl="0" eaLnBrk="1" latinLnBrk="0" hangingPunct="1">
      <a:defRPr sz="1200" b="1" kern="1200">
        <a:solidFill>
          <a:schemeClr val="tx1"/>
        </a:solidFill>
        <a:latin typeface="Bookman Old Style" pitchFamily="18" charset="0"/>
        <a:ea typeface="+mn-ea"/>
        <a:cs typeface="+mn-cs"/>
      </a:defRPr>
    </a:lvl8pPr>
    <a:lvl9pPr marL="3657600" algn="l" defTabSz="914400" rtl="0" eaLnBrk="1" latinLnBrk="0" hangingPunct="1">
      <a:defRPr sz="1200" b="1" kern="1200">
        <a:solidFill>
          <a:schemeClr val="tx1"/>
        </a:solidFill>
        <a:latin typeface="Bookman Old Style"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90" d="100"/>
          <a:sy n="90" d="100"/>
        </p:scale>
        <p:origin x="-1092" y="-78"/>
      </p:cViewPr>
      <p:guideLst>
        <p:guide orient="horz" pos="2160"/>
        <p:guide pos="312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76FCB0-1DA7-44F4-9EE1-57143AD4887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20C724E-E7EA-4393-A25A-9845418DDD8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8"/>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38"/>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9460E5-F9D1-4BBA-8D8A-78626429C1C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2A9553-2607-46CD-A2E6-9299F55EB40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2FB186D-7667-4E2A-9503-3D43958F7BD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934F3F8-3D9E-4080-9332-D66F5F259C3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1F00BE4-DEC0-4A75-9D58-33794B2F7EB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744597F-5355-4521-B849-34DCA623948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509BC79-87E1-4F47-BC4C-812FA1B50E0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71F0083-161D-44AE-BE31-B69704BA301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7737B6-33D7-42C0-A958-FDC4A0B7D9D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b="0">
                <a:latin typeface="+mn-lt"/>
              </a:defRPr>
            </a:lvl1pPr>
          </a:lstStyle>
          <a:p>
            <a:pPr>
              <a:defRPr/>
            </a:pPr>
            <a:endParaRPr lang="en-US"/>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a:defRPr/>
            </a:pPr>
            <a:fld id="{7466878D-3535-42D4-8030-5B5B78373B3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ecepbrvits@gmai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5"/>
          <p:cNvSpPr>
            <a:spLocks noChangeArrowheads="1"/>
          </p:cNvSpPr>
          <p:nvPr/>
        </p:nvSpPr>
        <p:spPr bwMode="auto">
          <a:xfrm>
            <a:off x="152400" y="114300"/>
            <a:ext cx="2997200" cy="6629400"/>
          </a:xfrm>
          <a:prstGeom prst="roundRect">
            <a:avLst>
              <a:gd name="adj" fmla="val 7681"/>
            </a:avLst>
          </a:prstGeom>
          <a:noFill/>
          <a:ln w="57150" cmpd="thinThick">
            <a:solidFill>
              <a:schemeClr val="tx1"/>
            </a:solidFill>
            <a:round/>
            <a:headEnd/>
            <a:tailEnd/>
          </a:ln>
        </p:spPr>
        <p:txBody>
          <a:bodyPr wrap="none" anchor="ctr"/>
          <a:lstStyle/>
          <a:p>
            <a:endParaRPr lang="en-US"/>
          </a:p>
        </p:txBody>
      </p:sp>
      <p:sp>
        <p:nvSpPr>
          <p:cNvPr id="2051" name="AutoShape 8"/>
          <p:cNvSpPr>
            <a:spLocks noChangeArrowheads="1"/>
          </p:cNvSpPr>
          <p:nvPr/>
        </p:nvSpPr>
        <p:spPr bwMode="auto">
          <a:xfrm>
            <a:off x="3441700" y="101600"/>
            <a:ext cx="2997200" cy="6629400"/>
          </a:xfrm>
          <a:prstGeom prst="roundRect">
            <a:avLst>
              <a:gd name="adj" fmla="val 7681"/>
            </a:avLst>
          </a:prstGeom>
          <a:noFill/>
          <a:ln w="57150" cmpd="thinThick">
            <a:solidFill>
              <a:schemeClr val="tx1"/>
            </a:solidFill>
            <a:round/>
            <a:headEnd/>
            <a:tailEnd/>
          </a:ln>
        </p:spPr>
        <p:txBody>
          <a:bodyPr wrap="none" anchor="ctr"/>
          <a:lstStyle/>
          <a:p>
            <a:endParaRPr lang="en-US"/>
          </a:p>
        </p:txBody>
      </p:sp>
      <p:sp>
        <p:nvSpPr>
          <p:cNvPr id="2052" name="AutoShape 9"/>
          <p:cNvSpPr>
            <a:spLocks noChangeArrowheads="1"/>
          </p:cNvSpPr>
          <p:nvPr/>
        </p:nvSpPr>
        <p:spPr bwMode="auto">
          <a:xfrm>
            <a:off x="6769100" y="101600"/>
            <a:ext cx="2997200" cy="6629400"/>
          </a:xfrm>
          <a:prstGeom prst="roundRect">
            <a:avLst>
              <a:gd name="adj" fmla="val 7681"/>
            </a:avLst>
          </a:prstGeom>
          <a:noFill/>
          <a:ln w="57150" cmpd="thinThick">
            <a:solidFill>
              <a:schemeClr val="tx1"/>
            </a:solidFill>
            <a:round/>
            <a:headEnd/>
            <a:tailEnd/>
          </a:ln>
        </p:spPr>
        <p:txBody>
          <a:bodyPr wrap="none" anchor="ctr"/>
          <a:lstStyle/>
          <a:p>
            <a:endParaRPr lang="en-US"/>
          </a:p>
        </p:txBody>
      </p:sp>
      <p:sp>
        <p:nvSpPr>
          <p:cNvPr id="2053" name="Rectangle 11"/>
          <p:cNvSpPr>
            <a:spLocks noChangeArrowheads="1"/>
          </p:cNvSpPr>
          <p:nvPr/>
        </p:nvSpPr>
        <p:spPr bwMode="auto">
          <a:xfrm>
            <a:off x="6878638" y="228600"/>
            <a:ext cx="2663825" cy="338554"/>
          </a:xfrm>
          <a:prstGeom prst="rect">
            <a:avLst/>
          </a:prstGeom>
          <a:noFill/>
          <a:ln w="9525">
            <a:noFill/>
            <a:miter lim="800000"/>
            <a:headEnd/>
            <a:tailEnd/>
          </a:ln>
        </p:spPr>
        <p:txBody>
          <a:bodyPr>
            <a:spAutoFit/>
          </a:bodyPr>
          <a:lstStyle/>
          <a:p>
            <a:pPr algn="ctr"/>
            <a:r>
              <a:rPr lang="en-US" sz="1600" b="0" dirty="0" smtClean="0"/>
              <a:t>National Conference on</a:t>
            </a:r>
            <a:endParaRPr lang="en-US" sz="1600" b="0" dirty="0"/>
          </a:p>
        </p:txBody>
      </p:sp>
      <p:sp>
        <p:nvSpPr>
          <p:cNvPr id="2061" name="Rectangle 13"/>
          <p:cNvSpPr>
            <a:spLocks noChangeArrowheads="1"/>
          </p:cNvSpPr>
          <p:nvPr/>
        </p:nvSpPr>
        <p:spPr bwMode="auto">
          <a:xfrm>
            <a:off x="6838950" y="609600"/>
            <a:ext cx="2854325" cy="584775"/>
          </a:xfrm>
          <a:prstGeom prst="rect">
            <a:avLst/>
          </a:prstGeom>
          <a:solidFill>
            <a:schemeClr val="bg1">
              <a:lumMod val="85000"/>
            </a:schemeClr>
          </a:solidFill>
          <a:ln w="12700">
            <a:solidFill>
              <a:schemeClr val="bg1">
                <a:lumMod val="50000"/>
              </a:schemeClr>
            </a:solidFill>
            <a:miter lim="800000"/>
            <a:headEnd/>
            <a:tailEnd/>
          </a:ln>
          <a:effectLst/>
          <a:extLst/>
        </p:spPr>
        <p:txBody>
          <a:bodyPr>
            <a:spAutoFit/>
          </a:bodyPr>
          <a:lstStyle/>
          <a:p>
            <a:pPr algn="ctr">
              <a:defRPr/>
            </a:pPr>
            <a:r>
              <a:rPr lang="en-US" sz="1600" i="1" dirty="0" smtClean="0">
                <a:ln w="12700">
                  <a:noFill/>
                  <a:prstDash val="solid"/>
                </a:ln>
                <a:solidFill>
                  <a:schemeClr val="tx2">
                    <a:lumMod val="95000"/>
                    <a:lumOff val="5000"/>
                  </a:schemeClr>
                </a:solidFill>
                <a:effectLst>
                  <a:outerShdw blurRad="41275" dist="20320" dir="1800000" algn="tl" rotWithShape="0">
                    <a:srgbClr val="000000">
                      <a:alpha val="40000"/>
                    </a:srgbClr>
                  </a:outerShdw>
                </a:effectLst>
                <a:latin typeface="Rockwell" pitchFamily="18" charset="0"/>
                <a:cs typeface="Arial" pitchFamily="34" charset="0"/>
              </a:rPr>
              <a:t>Advances in Technological Developments</a:t>
            </a:r>
            <a:endParaRPr lang="en-US" sz="1600" i="1" dirty="0">
              <a:ln w="12700">
                <a:noFill/>
                <a:prstDash val="solid"/>
              </a:ln>
              <a:solidFill>
                <a:schemeClr val="tx2">
                  <a:lumMod val="95000"/>
                  <a:lumOff val="5000"/>
                </a:schemeClr>
              </a:solidFill>
              <a:effectLst>
                <a:outerShdw blurRad="41275" dist="20320" dir="1800000" algn="tl" rotWithShape="0">
                  <a:srgbClr val="000000">
                    <a:alpha val="40000"/>
                  </a:srgbClr>
                </a:outerShdw>
              </a:effectLst>
              <a:latin typeface="Rockwell" pitchFamily="18" charset="0"/>
              <a:cs typeface="Arial" pitchFamily="34" charset="0"/>
            </a:endParaRPr>
          </a:p>
        </p:txBody>
      </p:sp>
      <p:sp>
        <p:nvSpPr>
          <p:cNvPr id="2055" name="Rectangle 17"/>
          <p:cNvSpPr>
            <a:spLocks noChangeArrowheads="1"/>
          </p:cNvSpPr>
          <p:nvPr/>
        </p:nvSpPr>
        <p:spPr bwMode="auto">
          <a:xfrm>
            <a:off x="7086600" y="1371600"/>
            <a:ext cx="2357438" cy="338138"/>
          </a:xfrm>
          <a:prstGeom prst="rect">
            <a:avLst/>
          </a:prstGeom>
          <a:noFill/>
          <a:ln w="9525">
            <a:noFill/>
            <a:miter lim="800000"/>
            <a:headEnd/>
            <a:tailEnd/>
          </a:ln>
        </p:spPr>
        <p:txBody>
          <a:bodyPr>
            <a:spAutoFit/>
          </a:bodyPr>
          <a:lstStyle/>
          <a:p>
            <a:pPr algn="ctr"/>
            <a:r>
              <a:rPr lang="en-US" sz="1600" b="0" dirty="0" smtClean="0"/>
              <a:t>16</a:t>
            </a:r>
            <a:r>
              <a:rPr lang="en-US" sz="1600" b="0" baseline="30000" dirty="0" smtClean="0"/>
              <a:t>th</a:t>
            </a:r>
            <a:r>
              <a:rPr lang="en-US" sz="1600" b="0" dirty="0" smtClean="0"/>
              <a:t> February 2013</a:t>
            </a:r>
            <a:endParaRPr lang="en-US" sz="1600" b="0" dirty="0"/>
          </a:p>
        </p:txBody>
      </p:sp>
      <p:sp>
        <p:nvSpPr>
          <p:cNvPr id="2056" name="Rectangle 18"/>
          <p:cNvSpPr>
            <a:spLocks noChangeArrowheads="1"/>
          </p:cNvSpPr>
          <p:nvPr/>
        </p:nvSpPr>
        <p:spPr bwMode="auto">
          <a:xfrm>
            <a:off x="6934200" y="3276600"/>
            <a:ext cx="2671762" cy="379848"/>
          </a:xfrm>
          <a:prstGeom prst="rect">
            <a:avLst/>
          </a:prstGeom>
          <a:noFill/>
          <a:ln w="9525">
            <a:noFill/>
            <a:miter lim="800000"/>
            <a:headEnd/>
            <a:tailEnd/>
          </a:ln>
        </p:spPr>
        <p:txBody>
          <a:bodyPr>
            <a:spAutoFit/>
          </a:bodyPr>
          <a:lstStyle/>
          <a:p>
            <a:pPr algn="ctr">
              <a:lnSpc>
                <a:spcPct val="150000"/>
              </a:lnSpc>
            </a:pPr>
            <a:r>
              <a:rPr lang="en-US" sz="1400" b="0" i="1" dirty="0"/>
              <a:t>Organized </a:t>
            </a:r>
            <a:r>
              <a:rPr lang="en-US" sz="1400" b="0" i="1" dirty="0" smtClean="0"/>
              <a:t>by</a:t>
            </a:r>
            <a:endParaRPr lang="en-US" sz="1400" b="0" i="1" dirty="0"/>
          </a:p>
        </p:txBody>
      </p:sp>
      <p:sp>
        <p:nvSpPr>
          <p:cNvPr id="2057" name="Rectangle 24"/>
          <p:cNvSpPr>
            <a:spLocks noChangeArrowheads="1"/>
          </p:cNvSpPr>
          <p:nvPr/>
        </p:nvSpPr>
        <p:spPr bwMode="auto">
          <a:xfrm>
            <a:off x="255589" y="849313"/>
            <a:ext cx="2835274" cy="400110"/>
          </a:xfrm>
          <a:prstGeom prst="rect">
            <a:avLst/>
          </a:prstGeom>
          <a:noFill/>
          <a:ln w="9525">
            <a:noFill/>
            <a:miter lim="800000"/>
            <a:headEnd/>
            <a:tailEnd/>
          </a:ln>
        </p:spPr>
        <p:txBody>
          <a:bodyPr wrap="square">
            <a:spAutoFit/>
          </a:bodyPr>
          <a:lstStyle/>
          <a:p>
            <a:pPr algn="ctr"/>
            <a:r>
              <a:rPr lang="en-US" sz="1000" b="0" dirty="0" smtClean="0"/>
              <a:t>NH 5, MADDURUPADU,  </a:t>
            </a:r>
          </a:p>
          <a:p>
            <a:pPr algn="ctr"/>
            <a:r>
              <a:rPr lang="en-US" sz="1000" b="0" dirty="0" smtClean="0"/>
              <a:t>KAVALI </a:t>
            </a:r>
            <a:r>
              <a:rPr lang="en-US" sz="1000" b="0" dirty="0"/>
              <a:t>-524 </a:t>
            </a:r>
            <a:r>
              <a:rPr lang="en-US" sz="1000" b="0" dirty="0" smtClean="0"/>
              <a:t>201, SPSR NELLORE DT.,</a:t>
            </a:r>
            <a:endParaRPr lang="en-US" sz="1000" dirty="0"/>
          </a:p>
        </p:txBody>
      </p:sp>
      <p:sp>
        <p:nvSpPr>
          <p:cNvPr id="2073" name="Rectangle 25"/>
          <p:cNvSpPr>
            <a:spLocks noChangeArrowheads="1"/>
          </p:cNvSpPr>
          <p:nvPr/>
        </p:nvSpPr>
        <p:spPr bwMode="auto">
          <a:xfrm>
            <a:off x="315913" y="1339850"/>
            <a:ext cx="2655887" cy="336550"/>
          </a:xfrm>
          <a:prstGeom prst="rect">
            <a:avLst/>
          </a:prstGeom>
          <a:solidFill>
            <a:schemeClr val="bg1">
              <a:lumMod val="85000"/>
            </a:schemeClr>
          </a:solidFill>
          <a:ln w="9525">
            <a:solidFill>
              <a:schemeClr val="tx1"/>
            </a:solidFill>
            <a:miter lim="800000"/>
            <a:headEnd/>
            <a:tailEnd/>
          </a:ln>
          <a:effectLst/>
        </p:spPr>
        <p:txBody>
          <a:bodyPr>
            <a:spAutoFit/>
          </a:bodyPr>
          <a:lstStyle/>
          <a:p>
            <a:pPr algn="ctr">
              <a:defRPr/>
            </a:pPr>
            <a:r>
              <a:rPr lang="en-US" sz="1600" dirty="0"/>
              <a:t>REGISTRATION FORM</a:t>
            </a:r>
            <a:endParaRPr lang="en-US" sz="2400" dirty="0"/>
          </a:p>
        </p:txBody>
      </p:sp>
      <p:sp>
        <p:nvSpPr>
          <p:cNvPr id="2059" name="Rectangle 26"/>
          <p:cNvSpPr>
            <a:spLocks noChangeArrowheads="1"/>
          </p:cNvSpPr>
          <p:nvPr/>
        </p:nvSpPr>
        <p:spPr bwMode="auto">
          <a:xfrm>
            <a:off x="152400" y="1812925"/>
            <a:ext cx="2971800" cy="838371"/>
          </a:xfrm>
          <a:prstGeom prst="rect">
            <a:avLst/>
          </a:prstGeom>
          <a:noFill/>
          <a:ln w="9525">
            <a:noFill/>
            <a:miter lim="800000"/>
            <a:headEnd/>
            <a:tailEnd/>
          </a:ln>
        </p:spPr>
        <p:txBody>
          <a:bodyPr wrap="square">
            <a:spAutoFit/>
          </a:bodyPr>
          <a:lstStyle/>
          <a:p>
            <a:pPr algn="ctr">
              <a:lnSpc>
                <a:spcPct val="114000"/>
              </a:lnSpc>
            </a:pPr>
            <a:r>
              <a:rPr lang="en-US" sz="1000" b="0" dirty="0" smtClean="0">
                <a:cs typeface="Times New Roman" pitchFamily="18" charset="0"/>
              </a:rPr>
              <a:t>National Conference on</a:t>
            </a:r>
            <a:endParaRPr lang="en-US" sz="1000" b="0" dirty="0">
              <a:cs typeface="Times New Roman" pitchFamily="18" charset="0"/>
            </a:endParaRPr>
          </a:p>
          <a:p>
            <a:pPr algn="ctr">
              <a:lnSpc>
                <a:spcPct val="114000"/>
              </a:lnSpc>
            </a:pPr>
            <a:r>
              <a:rPr lang="en-US" i="1" dirty="0" smtClean="0">
                <a:ln w="12700">
                  <a:noFill/>
                  <a:prstDash val="solid"/>
                </a:ln>
                <a:solidFill>
                  <a:schemeClr val="tx2">
                    <a:lumMod val="95000"/>
                    <a:lumOff val="5000"/>
                  </a:schemeClr>
                </a:solidFill>
                <a:cs typeface="Arial" pitchFamily="34" charset="0"/>
              </a:rPr>
              <a:t>Advances in   </a:t>
            </a:r>
            <a:endParaRPr lang="en-US" i="1" dirty="0">
              <a:ln w="12700">
                <a:noFill/>
                <a:prstDash val="solid"/>
              </a:ln>
              <a:solidFill>
                <a:schemeClr val="tx2">
                  <a:lumMod val="95000"/>
                  <a:lumOff val="5000"/>
                </a:schemeClr>
              </a:solidFill>
              <a:cs typeface="Arial" pitchFamily="34" charset="0"/>
            </a:endParaRPr>
          </a:p>
          <a:p>
            <a:pPr algn="ctr">
              <a:defRPr/>
            </a:pPr>
            <a:r>
              <a:rPr lang="en-US" i="1" dirty="0" smtClean="0">
                <a:ln w="12700">
                  <a:noFill/>
                  <a:prstDash val="solid"/>
                </a:ln>
                <a:solidFill>
                  <a:schemeClr val="tx2">
                    <a:lumMod val="95000"/>
                    <a:lumOff val="5000"/>
                  </a:schemeClr>
                </a:solidFill>
                <a:cs typeface="Arial" pitchFamily="34" charset="0"/>
              </a:rPr>
              <a:t>Technological </a:t>
            </a:r>
            <a:r>
              <a:rPr lang="en-US" i="1" dirty="0">
                <a:ln w="12700">
                  <a:noFill/>
                  <a:prstDash val="solid"/>
                </a:ln>
                <a:solidFill>
                  <a:schemeClr val="tx2">
                    <a:lumMod val="95000"/>
                    <a:lumOff val="5000"/>
                  </a:schemeClr>
                </a:solidFill>
                <a:cs typeface="Arial" pitchFamily="34" charset="0"/>
              </a:rPr>
              <a:t>Developments</a:t>
            </a:r>
          </a:p>
          <a:p>
            <a:pPr algn="ctr">
              <a:lnSpc>
                <a:spcPct val="114000"/>
              </a:lnSpc>
            </a:pPr>
            <a:r>
              <a:rPr lang="en-US" sz="1000" b="0" dirty="0" smtClean="0">
                <a:cs typeface="Times New Roman" pitchFamily="18" charset="0"/>
              </a:rPr>
              <a:t>16</a:t>
            </a:r>
            <a:r>
              <a:rPr lang="en-US" sz="1000" b="0" baseline="30000" dirty="0" smtClean="0">
                <a:cs typeface="Times New Roman" pitchFamily="18" charset="0"/>
              </a:rPr>
              <a:t>th</a:t>
            </a:r>
            <a:r>
              <a:rPr lang="en-US" sz="1000" b="0" dirty="0" smtClean="0">
                <a:cs typeface="Times New Roman" pitchFamily="18" charset="0"/>
              </a:rPr>
              <a:t> February 2013.</a:t>
            </a:r>
            <a:endParaRPr lang="en-US" sz="1000" dirty="0"/>
          </a:p>
        </p:txBody>
      </p:sp>
      <p:sp>
        <p:nvSpPr>
          <p:cNvPr id="2060" name="Rectangle 29"/>
          <p:cNvSpPr>
            <a:spLocks noChangeArrowheads="1"/>
          </p:cNvSpPr>
          <p:nvPr/>
        </p:nvSpPr>
        <p:spPr bwMode="auto">
          <a:xfrm>
            <a:off x="152400" y="2659063"/>
            <a:ext cx="2976563" cy="3362459"/>
          </a:xfrm>
          <a:prstGeom prst="rect">
            <a:avLst/>
          </a:prstGeom>
          <a:noFill/>
          <a:ln w="9525">
            <a:noFill/>
            <a:miter lim="800000"/>
            <a:headEnd/>
            <a:tailEnd/>
          </a:ln>
        </p:spPr>
        <p:txBody>
          <a:bodyPr anchor="ctr">
            <a:spAutoFit/>
          </a:bodyPr>
          <a:lstStyle/>
          <a:p>
            <a:pPr>
              <a:lnSpc>
                <a:spcPct val="125000"/>
              </a:lnSpc>
            </a:pPr>
            <a:r>
              <a:rPr lang="en-US" sz="1000" b="0" dirty="0"/>
              <a:t>Name          </a:t>
            </a:r>
            <a:r>
              <a:rPr lang="en-US" sz="1000" b="0" dirty="0" smtClean="0"/>
              <a:t>______________________________</a:t>
            </a:r>
            <a:endParaRPr lang="en-US" sz="1000" b="0" dirty="0"/>
          </a:p>
          <a:p>
            <a:endParaRPr lang="en-US" sz="1000" b="0" dirty="0"/>
          </a:p>
          <a:p>
            <a:pPr>
              <a:lnSpc>
                <a:spcPct val="125000"/>
              </a:lnSpc>
            </a:pPr>
            <a:r>
              <a:rPr lang="en-US" sz="1000" b="0" dirty="0" smtClean="0"/>
              <a:t>Year &amp; Branch  ________________________</a:t>
            </a:r>
            <a:endParaRPr lang="en-US" sz="1000" b="0" dirty="0"/>
          </a:p>
          <a:p>
            <a:pPr>
              <a:lnSpc>
                <a:spcPct val="125000"/>
              </a:lnSpc>
            </a:pPr>
            <a:endParaRPr lang="en-US" sz="600" b="0" dirty="0" smtClean="0"/>
          </a:p>
          <a:p>
            <a:pPr>
              <a:lnSpc>
                <a:spcPct val="125000"/>
              </a:lnSpc>
            </a:pPr>
            <a:r>
              <a:rPr lang="en-US" sz="1000" b="0" dirty="0" smtClean="0"/>
              <a:t>College &amp; Address:                     </a:t>
            </a:r>
          </a:p>
          <a:p>
            <a:pPr>
              <a:lnSpc>
                <a:spcPct val="125000"/>
              </a:lnSpc>
            </a:pPr>
            <a:r>
              <a:rPr lang="en-US" sz="1000" b="0" dirty="0"/>
              <a:t> </a:t>
            </a:r>
            <a:r>
              <a:rPr lang="en-US" sz="1000" b="0" dirty="0" smtClean="0"/>
              <a:t>                _______________________________</a:t>
            </a:r>
          </a:p>
          <a:p>
            <a:pPr>
              <a:lnSpc>
                <a:spcPct val="125000"/>
              </a:lnSpc>
            </a:pPr>
            <a:r>
              <a:rPr lang="en-US" sz="1000" b="0" dirty="0" smtClean="0"/>
              <a:t>                                          </a:t>
            </a:r>
            <a:endParaRPr lang="en-US" sz="1000" b="0" dirty="0"/>
          </a:p>
          <a:p>
            <a:pPr>
              <a:lnSpc>
                <a:spcPct val="125000"/>
              </a:lnSpc>
            </a:pPr>
            <a:r>
              <a:rPr lang="en-US" sz="1000" b="0" dirty="0" smtClean="0"/>
              <a:t>                 _______________________________</a:t>
            </a:r>
          </a:p>
          <a:p>
            <a:pPr>
              <a:lnSpc>
                <a:spcPct val="125000"/>
              </a:lnSpc>
            </a:pPr>
            <a:r>
              <a:rPr lang="en-US" sz="1000" b="0" dirty="0" smtClean="0"/>
              <a:t>         </a:t>
            </a:r>
          </a:p>
          <a:p>
            <a:pPr>
              <a:lnSpc>
                <a:spcPct val="125000"/>
              </a:lnSpc>
            </a:pPr>
            <a:r>
              <a:rPr lang="en-US" sz="1000" b="0" dirty="0"/>
              <a:t> </a:t>
            </a:r>
            <a:r>
              <a:rPr lang="en-US" sz="1000" b="0" dirty="0" smtClean="0"/>
              <a:t>                _______________________________</a:t>
            </a:r>
          </a:p>
          <a:p>
            <a:pPr>
              <a:lnSpc>
                <a:spcPct val="125000"/>
              </a:lnSpc>
            </a:pPr>
            <a:endParaRPr lang="en-US" sz="1000" b="0" dirty="0"/>
          </a:p>
          <a:p>
            <a:pPr>
              <a:lnSpc>
                <a:spcPct val="125000"/>
              </a:lnSpc>
            </a:pPr>
            <a:r>
              <a:rPr lang="en-US" sz="1000" b="0" dirty="0"/>
              <a:t>Phone No :________________________________</a:t>
            </a:r>
          </a:p>
          <a:p>
            <a:pPr>
              <a:lnSpc>
                <a:spcPct val="125000"/>
              </a:lnSpc>
            </a:pPr>
            <a:endParaRPr lang="en-US" sz="1000" b="0" dirty="0"/>
          </a:p>
          <a:p>
            <a:pPr>
              <a:lnSpc>
                <a:spcPct val="125000"/>
              </a:lnSpc>
            </a:pPr>
            <a:r>
              <a:rPr lang="en-US" sz="1000" b="0" dirty="0"/>
              <a:t>E-mail Id: ________________________________</a:t>
            </a:r>
          </a:p>
          <a:p>
            <a:pPr>
              <a:lnSpc>
                <a:spcPct val="150000"/>
              </a:lnSpc>
            </a:pPr>
            <a:endParaRPr lang="en-US" dirty="0" smtClean="0"/>
          </a:p>
          <a:p>
            <a:pPr>
              <a:lnSpc>
                <a:spcPct val="150000"/>
              </a:lnSpc>
            </a:pPr>
            <a:endParaRPr lang="en-US" dirty="0"/>
          </a:p>
          <a:p>
            <a:r>
              <a:rPr lang="en-US" sz="900" b="0" i="1" dirty="0"/>
              <a:t>Signature of  the applicant</a:t>
            </a:r>
            <a:endParaRPr lang="en-US" sz="900" b="0" dirty="0"/>
          </a:p>
        </p:txBody>
      </p:sp>
      <p:sp>
        <p:nvSpPr>
          <p:cNvPr id="2" name="Rectangle 30"/>
          <p:cNvSpPr>
            <a:spLocks noChangeArrowheads="1"/>
          </p:cNvSpPr>
          <p:nvPr/>
        </p:nvSpPr>
        <p:spPr bwMode="auto">
          <a:xfrm>
            <a:off x="3505200" y="222250"/>
            <a:ext cx="2819400" cy="6324808"/>
          </a:xfrm>
          <a:prstGeom prst="rect">
            <a:avLst/>
          </a:prstGeom>
          <a:noFill/>
          <a:ln w="9525">
            <a:noFill/>
            <a:miter lim="800000"/>
            <a:headEnd/>
            <a:tailEnd/>
          </a:ln>
        </p:spPr>
        <p:txBody>
          <a:bodyPr anchor="ctr">
            <a:spAutoFit/>
          </a:bodyPr>
          <a:lstStyle/>
          <a:p>
            <a:pPr>
              <a:tabLst>
                <a:tab pos="692150" algn="l"/>
                <a:tab pos="796925" algn="l"/>
              </a:tabLst>
            </a:pPr>
            <a:r>
              <a:rPr lang="en-US" sz="1000" i="1" dirty="0"/>
              <a:t>Chief </a:t>
            </a:r>
            <a:r>
              <a:rPr lang="en-US" sz="1000" i="1" dirty="0" smtClean="0"/>
              <a:t>Patron </a:t>
            </a:r>
            <a:r>
              <a:rPr lang="en-US" sz="1000" dirty="0" smtClean="0"/>
              <a:t>:</a:t>
            </a:r>
            <a:endParaRPr lang="en-US" sz="1000" dirty="0"/>
          </a:p>
          <a:p>
            <a:pPr>
              <a:tabLst>
                <a:tab pos="692150" algn="l"/>
                <a:tab pos="796925" algn="l"/>
              </a:tabLst>
            </a:pPr>
            <a:r>
              <a:rPr lang="en-US" sz="1000" b="0" dirty="0"/>
              <a:t>     Sri </a:t>
            </a:r>
            <a:r>
              <a:rPr lang="en-US" sz="1000" b="0" dirty="0" smtClean="0"/>
              <a:t>D. </a:t>
            </a:r>
            <a:r>
              <a:rPr lang="en-US" sz="1000" b="0" dirty="0" err="1" smtClean="0"/>
              <a:t>Srinivasa</a:t>
            </a:r>
            <a:r>
              <a:rPr lang="en-US" sz="1000" b="0" dirty="0" smtClean="0"/>
              <a:t> Naidu  </a:t>
            </a:r>
            <a:endParaRPr lang="en-US" sz="1000" b="0" dirty="0"/>
          </a:p>
          <a:p>
            <a:pPr>
              <a:tabLst>
                <a:tab pos="692150" algn="l"/>
                <a:tab pos="796925" algn="l"/>
              </a:tabLst>
            </a:pPr>
            <a:r>
              <a:rPr lang="en-US" sz="1000" b="0" dirty="0" smtClean="0"/>
              <a:t>			           Chairman</a:t>
            </a:r>
          </a:p>
          <a:p>
            <a:pPr>
              <a:tabLst>
                <a:tab pos="692150" algn="l"/>
                <a:tab pos="796925" algn="l"/>
              </a:tabLst>
            </a:pPr>
            <a:r>
              <a:rPr lang="en-US" sz="1000" i="1" dirty="0" smtClean="0"/>
              <a:t>Patrons</a:t>
            </a:r>
            <a:r>
              <a:rPr lang="en-US" sz="1000" dirty="0" smtClean="0"/>
              <a:t> :</a:t>
            </a:r>
          </a:p>
          <a:p>
            <a:pPr>
              <a:tabLst>
                <a:tab pos="692150" algn="l"/>
                <a:tab pos="796925" algn="l"/>
              </a:tabLst>
            </a:pPr>
            <a:r>
              <a:rPr lang="en-US" sz="1000" b="0" dirty="0" smtClean="0"/>
              <a:t>     Sri D. B. Suresh </a:t>
            </a:r>
            <a:r>
              <a:rPr lang="en-US" sz="1000" b="0" dirty="0" err="1" smtClean="0"/>
              <a:t>Babu</a:t>
            </a:r>
            <a:endParaRPr lang="en-US" sz="1000" b="0" dirty="0" smtClean="0"/>
          </a:p>
          <a:p>
            <a:pPr algn="ctr">
              <a:tabLst>
                <a:tab pos="692150" algn="l"/>
                <a:tab pos="796925" algn="l"/>
              </a:tabLst>
            </a:pPr>
            <a:r>
              <a:rPr lang="en-US" sz="1000" b="0" dirty="0" smtClean="0"/>
              <a:t>              Secretary</a:t>
            </a:r>
          </a:p>
          <a:p>
            <a:pPr>
              <a:tabLst>
                <a:tab pos="692150" algn="l"/>
                <a:tab pos="796925" algn="l"/>
              </a:tabLst>
            </a:pPr>
            <a:r>
              <a:rPr lang="en-US" sz="1000" b="0" dirty="0" smtClean="0"/>
              <a:t>     Sri D. </a:t>
            </a:r>
            <a:r>
              <a:rPr lang="en-US" sz="1000" b="0" dirty="0" err="1" smtClean="0"/>
              <a:t>Sudheer</a:t>
            </a:r>
            <a:r>
              <a:rPr lang="en-US" sz="1000" b="0" dirty="0" smtClean="0"/>
              <a:t> Naidu</a:t>
            </a:r>
          </a:p>
          <a:p>
            <a:pPr algn="ctr">
              <a:tabLst>
                <a:tab pos="692150" algn="l"/>
                <a:tab pos="796925" algn="l"/>
              </a:tabLst>
            </a:pPr>
            <a:r>
              <a:rPr lang="en-US" sz="1000" b="0" dirty="0" smtClean="0"/>
              <a:t>                     Correspondent</a:t>
            </a:r>
          </a:p>
          <a:p>
            <a:pPr>
              <a:tabLst>
                <a:tab pos="692150" algn="l"/>
                <a:tab pos="796925" algn="l"/>
              </a:tabLst>
            </a:pPr>
            <a:r>
              <a:rPr lang="en-US" sz="1000" i="1" dirty="0" smtClean="0"/>
              <a:t>Co - </a:t>
            </a:r>
            <a:r>
              <a:rPr lang="en-US" sz="1000" i="1" dirty="0" err="1" smtClean="0"/>
              <a:t>Partons</a:t>
            </a:r>
            <a:r>
              <a:rPr lang="en-US" sz="1000" i="1" dirty="0" smtClean="0"/>
              <a:t> </a:t>
            </a:r>
            <a:r>
              <a:rPr lang="en-US" sz="1000" dirty="0" smtClean="0"/>
              <a:t>:</a:t>
            </a:r>
          </a:p>
          <a:p>
            <a:pPr>
              <a:tabLst>
                <a:tab pos="692150" algn="l"/>
                <a:tab pos="796925" algn="l"/>
              </a:tabLst>
            </a:pPr>
            <a:r>
              <a:rPr lang="en-US" sz="1000" b="0" dirty="0" smtClean="0"/>
              <a:t>     Dr. </a:t>
            </a:r>
            <a:r>
              <a:rPr lang="en-US" sz="1000" b="0" dirty="0" err="1" smtClean="0"/>
              <a:t>K.V.Reddi</a:t>
            </a:r>
            <a:endParaRPr lang="en-US" sz="1000" b="0" dirty="0" smtClean="0"/>
          </a:p>
          <a:p>
            <a:pPr algn="ctr">
              <a:tabLst>
                <a:tab pos="692150" algn="l"/>
                <a:tab pos="796925" algn="l"/>
              </a:tabLst>
            </a:pPr>
            <a:r>
              <a:rPr lang="en-US" sz="1000" b="0" dirty="0" smtClean="0"/>
              <a:t> Director</a:t>
            </a:r>
          </a:p>
          <a:p>
            <a:pPr algn="just">
              <a:tabLst>
                <a:tab pos="692150" algn="l"/>
                <a:tab pos="796925" algn="l"/>
              </a:tabLst>
            </a:pPr>
            <a:r>
              <a:rPr lang="en-US" sz="1000" b="0" dirty="0" smtClean="0"/>
              <a:t>     Sri G. </a:t>
            </a:r>
            <a:r>
              <a:rPr lang="en-US" sz="1000" b="0" dirty="0" err="1" smtClean="0"/>
              <a:t>Ramesh</a:t>
            </a:r>
            <a:r>
              <a:rPr lang="en-US" sz="1000" b="0" dirty="0" smtClean="0"/>
              <a:t> </a:t>
            </a:r>
            <a:r>
              <a:rPr lang="en-US" sz="1000" b="0" dirty="0" err="1" smtClean="0"/>
              <a:t>Babu</a:t>
            </a:r>
            <a:endParaRPr lang="en-US" sz="1000" b="0" dirty="0" smtClean="0"/>
          </a:p>
          <a:p>
            <a:pPr algn="r">
              <a:tabLst>
                <a:tab pos="692150" algn="l"/>
                <a:tab pos="796925" algn="l"/>
              </a:tabLst>
            </a:pPr>
            <a:r>
              <a:rPr lang="en-US" sz="1000" b="0" dirty="0" smtClean="0"/>
              <a:t>Administrative Officer</a:t>
            </a:r>
          </a:p>
          <a:p>
            <a:pPr>
              <a:tabLst>
                <a:tab pos="692150" algn="l"/>
                <a:tab pos="796925" algn="l"/>
              </a:tabLst>
            </a:pPr>
            <a:r>
              <a:rPr lang="en-US" sz="1000" i="1" dirty="0" smtClean="0"/>
              <a:t>Chairman  of the </a:t>
            </a:r>
            <a:r>
              <a:rPr lang="en-US" sz="1000" i="1" dirty="0" err="1" smtClean="0"/>
              <a:t>DbsEcstasy</a:t>
            </a:r>
            <a:r>
              <a:rPr lang="en-US" sz="1000" i="1" dirty="0" smtClean="0"/>
              <a:t> 2013 </a:t>
            </a:r>
            <a:r>
              <a:rPr lang="en-US" sz="1000" dirty="0" smtClean="0"/>
              <a:t>:</a:t>
            </a:r>
          </a:p>
          <a:p>
            <a:pPr>
              <a:tabLst>
                <a:tab pos="692150" algn="l"/>
                <a:tab pos="796925" algn="l"/>
              </a:tabLst>
            </a:pPr>
            <a:r>
              <a:rPr lang="en-US" sz="1000" b="0" dirty="0" smtClean="0"/>
              <a:t>     Dr. T. </a:t>
            </a:r>
            <a:r>
              <a:rPr lang="en-US" sz="1000" b="0" dirty="0" err="1" smtClean="0"/>
              <a:t>Venkateswara</a:t>
            </a:r>
            <a:r>
              <a:rPr lang="en-US" sz="1000" b="0" dirty="0" smtClean="0"/>
              <a:t> </a:t>
            </a:r>
            <a:r>
              <a:rPr lang="en-US" sz="1000" b="0" dirty="0" err="1" smtClean="0"/>
              <a:t>Rao</a:t>
            </a:r>
            <a:endParaRPr lang="en-US" sz="1000" b="0" dirty="0" smtClean="0"/>
          </a:p>
          <a:p>
            <a:pPr algn="ctr">
              <a:tabLst>
                <a:tab pos="692150" algn="l"/>
                <a:tab pos="796925" algn="l"/>
              </a:tabLst>
            </a:pPr>
            <a:r>
              <a:rPr lang="en-US" sz="1000" b="0" dirty="0" smtClean="0"/>
              <a:t>             Principal</a:t>
            </a:r>
          </a:p>
          <a:p>
            <a:pPr>
              <a:tabLst>
                <a:tab pos="692150" algn="l"/>
                <a:tab pos="796925" algn="l"/>
              </a:tabLst>
            </a:pPr>
            <a:r>
              <a:rPr lang="en-US" sz="1000" i="1" dirty="0" smtClean="0"/>
              <a:t>Convener </a:t>
            </a:r>
            <a:r>
              <a:rPr lang="en-US" sz="1000" dirty="0" smtClean="0"/>
              <a:t>	:</a:t>
            </a:r>
          </a:p>
          <a:p>
            <a:pPr>
              <a:tabLst>
                <a:tab pos="692150" algn="l"/>
                <a:tab pos="796925" algn="l"/>
              </a:tabLst>
            </a:pPr>
            <a:r>
              <a:rPr lang="en-US" sz="1000" b="0" dirty="0" smtClean="0"/>
              <a:t>     Prof. A. </a:t>
            </a:r>
            <a:r>
              <a:rPr lang="en-US" sz="1000" b="0" dirty="0" err="1" smtClean="0"/>
              <a:t>Maheswara</a:t>
            </a:r>
            <a:r>
              <a:rPr lang="en-US" sz="1000" b="0" dirty="0" smtClean="0"/>
              <a:t> Reddy</a:t>
            </a:r>
          </a:p>
          <a:p>
            <a:pPr algn="ctr">
              <a:tabLst>
                <a:tab pos="692150" algn="l"/>
                <a:tab pos="796925" algn="l"/>
              </a:tabLst>
            </a:pPr>
            <a:r>
              <a:rPr lang="en-US" sz="1000" b="0" dirty="0" smtClean="0"/>
              <a:t>            </a:t>
            </a:r>
            <a:r>
              <a:rPr lang="en-US" sz="900" b="0" dirty="0" err="1" smtClean="0"/>
              <a:t>HoD</a:t>
            </a:r>
            <a:r>
              <a:rPr lang="en-US" sz="900" b="0" dirty="0" smtClean="0"/>
              <a:t>, ECE Dept</a:t>
            </a:r>
            <a:r>
              <a:rPr lang="en-US" sz="1000" b="0" dirty="0" smtClean="0"/>
              <a:t>.</a:t>
            </a:r>
          </a:p>
          <a:p>
            <a:pPr>
              <a:tabLst>
                <a:tab pos="692150" algn="l"/>
                <a:tab pos="796925" algn="l"/>
              </a:tabLst>
            </a:pPr>
            <a:r>
              <a:rPr lang="en-US" sz="1000" i="1" dirty="0" smtClean="0"/>
              <a:t>Co-Conveners </a:t>
            </a:r>
            <a:r>
              <a:rPr lang="en-US" sz="1000" dirty="0" smtClean="0"/>
              <a:t>:</a:t>
            </a:r>
          </a:p>
          <a:p>
            <a:pPr>
              <a:tabLst>
                <a:tab pos="692150" algn="l"/>
                <a:tab pos="796925" algn="l"/>
              </a:tabLst>
            </a:pPr>
            <a:r>
              <a:rPr lang="en-US" sz="1000" b="0" dirty="0" smtClean="0"/>
              <a:t>      Prof. P. </a:t>
            </a:r>
            <a:r>
              <a:rPr lang="en-US" sz="1000" b="0" dirty="0" err="1" smtClean="0"/>
              <a:t>Vara</a:t>
            </a:r>
            <a:r>
              <a:rPr lang="en-US" sz="1000" b="0" dirty="0" smtClean="0"/>
              <a:t> Prasad     </a:t>
            </a:r>
          </a:p>
          <a:p>
            <a:pPr algn="ctr">
              <a:tabLst>
                <a:tab pos="692150" algn="l"/>
                <a:tab pos="796925" algn="l"/>
              </a:tabLst>
            </a:pPr>
            <a:r>
              <a:rPr lang="en-US" sz="900" b="0" dirty="0" smtClean="0"/>
              <a:t>              HOD, </a:t>
            </a:r>
            <a:r>
              <a:rPr lang="en-US" sz="900" b="0" dirty="0" err="1" smtClean="0"/>
              <a:t>Mech</a:t>
            </a:r>
            <a:r>
              <a:rPr lang="en-US" sz="900" b="0" dirty="0" smtClean="0"/>
              <a:t> Dept.</a:t>
            </a:r>
          </a:p>
          <a:p>
            <a:pPr algn="just">
              <a:tabLst>
                <a:tab pos="692150" algn="l"/>
                <a:tab pos="796925" algn="l"/>
              </a:tabLst>
            </a:pPr>
            <a:r>
              <a:rPr lang="en-US" sz="1000" b="0" dirty="0" smtClean="0"/>
              <a:t>      Mrs. U.V.. </a:t>
            </a:r>
            <a:r>
              <a:rPr lang="en-US" sz="1000" b="0" dirty="0" err="1" smtClean="0"/>
              <a:t>Sujala</a:t>
            </a:r>
            <a:endParaRPr lang="en-US" sz="1000" b="0" dirty="0" smtClean="0"/>
          </a:p>
          <a:p>
            <a:pPr algn="ctr">
              <a:tabLst>
                <a:tab pos="692150" algn="l"/>
                <a:tab pos="796925" algn="l"/>
              </a:tabLst>
            </a:pPr>
            <a:r>
              <a:rPr lang="en-US" sz="900" b="0" dirty="0" smtClean="0"/>
              <a:t>            </a:t>
            </a:r>
            <a:r>
              <a:rPr lang="en-US" sz="900" b="0" dirty="0" err="1" smtClean="0"/>
              <a:t>HoD</a:t>
            </a:r>
            <a:r>
              <a:rPr lang="en-US" sz="900" b="0" dirty="0" smtClean="0"/>
              <a:t>, EEE Dept.</a:t>
            </a:r>
          </a:p>
          <a:p>
            <a:pPr algn="just">
              <a:tabLst>
                <a:tab pos="692150" algn="l"/>
                <a:tab pos="796925" algn="l"/>
              </a:tabLst>
            </a:pPr>
            <a:r>
              <a:rPr lang="en-US" sz="1000" b="0" dirty="0" smtClean="0"/>
              <a:t>      Mr. K M </a:t>
            </a:r>
            <a:r>
              <a:rPr lang="en-US" sz="1000" b="0" dirty="0" err="1" smtClean="0"/>
              <a:t>Vara</a:t>
            </a:r>
            <a:r>
              <a:rPr lang="en-US" sz="1000" b="0" dirty="0" smtClean="0"/>
              <a:t> Prasad</a:t>
            </a:r>
          </a:p>
          <a:p>
            <a:pPr algn="ctr">
              <a:tabLst>
                <a:tab pos="692150" algn="l"/>
                <a:tab pos="796925" algn="l"/>
              </a:tabLst>
            </a:pPr>
            <a:r>
              <a:rPr lang="en-US" sz="900" b="0" dirty="0" smtClean="0"/>
              <a:t>           </a:t>
            </a:r>
            <a:r>
              <a:rPr lang="en-US" sz="900" b="0" dirty="0" err="1" smtClean="0"/>
              <a:t>HoD</a:t>
            </a:r>
            <a:r>
              <a:rPr lang="en-US" sz="900" b="0" dirty="0" smtClean="0"/>
              <a:t>, CSE Dept.</a:t>
            </a:r>
          </a:p>
          <a:p>
            <a:pPr algn="just">
              <a:tabLst>
                <a:tab pos="692150" algn="l"/>
                <a:tab pos="796925" algn="l"/>
              </a:tabLst>
            </a:pPr>
            <a:r>
              <a:rPr lang="en-US" sz="1000" b="0" dirty="0" smtClean="0"/>
              <a:t>      Mr. M. </a:t>
            </a:r>
            <a:r>
              <a:rPr lang="en-US" sz="1000" b="0" dirty="0" err="1" smtClean="0"/>
              <a:t>Sreenu</a:t>
            </a:r>
            <a:endParaRPr lang="en-US" sz="1000" b="0" dirty="0" smtClean="0"/>
          </a:p>
          <a:p>
            <a:pPr algn="ctr">
              <a:tabLst>
                <a:tab pos="692150" algn="l"/>
                <a:tab pos="796925" algn="l"/>
              </a:tabLst>
            </a:pPr>
            <a:r>
              <a:rPr lang="en-US" sz="900" b="0" dirty="0" err="1" smtClean="0"/>
              <a:t>HoD</a:t>
            </a:r>
            <a:r>
              <a:rPr lang="en-US" sz="900" b="0" dirty="0" smtClean="0"/>
              <a:t>, Civil Dept.</a:t>
            </a:r>
          </a:p>
          <a:p>
            <a:pPr>
              <a:tabLst>
                <a:tab pos="692150" algn="l"/>
                <a:tab pos="796925" algn="l"/>
              </a:tabLst>
            </a:pPr>
            <a:r>
              <a:rPr lang="en-US" sz="1000" b="0" dirty="0" smtClean="0"/>
              <a:t>      Mr. G. Ramamurthy</a:t>
            </a:r>
          </a:p>
          <a:p>
            <a:pPr algn="ctr">
              <a:tabLst>
                <a:tab pos="692150" algn="l"/>
                <a:tab pos="796925" algn="l"/>
              </a:tabLst>
            </a:pPr>
            <a:r>
              <a:rPr lang="en-US" sz="1000" b="0" dirty="0" smtClean="0"/>
              <a:t> </a:t>
            </a:r>
            <a:r>
              <a:rPr lang="en-US" sz="900" b="0" dirty="0" err="1" smtClean="0"/>
              <a:t>HoD</a:t>
            </a:r>
            <a:r>
              <a:rPr lang="en-US" sz="900" b="0" dirty="0" smtClean="0"/>
              <a:t>, H&amp;S Dept.</a:t>
            </a:r>
          </a:p>
          <a:p>
            <a:pPr algn="ctr">
              <a:tabLst>
                <a:tab pos="692150" algn="l"/>
                <a:tab pos="796925" algn="l"/>
              </a:tabLst>
            </a:pPr>
            <a:endParaRPr lang="en-US" sz="1000" b="0" dirty="0"/>
          </a:p>
          <a:p>
            <a:pPr>
              <a:tabLst>
                <a:tab pos="692150" algn="l"/>
                <a:tab pos="796925" algn="l"/>
              </a:tabLst>
            </a:pPr>
            <a:r>
              <a:rPr lang="en-US" sz="1000" i="1" dirty="0" smtClean="0"/>
              <a:t>Advisory Committee </a:t>
            </a:r>
            <a:r>
              <a:rPr lang="en-US" sz="1000" dirty="0" smtClean="0"/>
              <a:t>:</a:t>
            </a:r>
          </a:p>
          <a:p>
            <a:pPr>
              <a:tabLst>
                <a:tab pos="692150" algn="l"/>
                <a:tab pos="796925" algn="l"/>
              </a:tabLst>
            </a:pPr>
            <a:r>
              <a:rPr lang="en-US" sz="1000" b="0" dirty="0" smtClean="0"/>
              <a:t>      Dr. K. </a:t>
            </a:r>
            <a:r>
              <a:rPr lang="en-US" sz="1000" b="0" dirty="0" err="1" smtClean="0"/>
              <a:t>Sowndara</a:t>
            </a:r>
            <a:r>
              <a:rPr lang="en-US" sz="1000" b="0" dirty="0" smtClean="0"/>
              <a:t> </a:t>
            </a:r>
            <a:r>
              <a:rPr lang="en-US" sz="1000" b="0" dirty="0" err="1" smtClean="0"/>
              <a:t>Rajan</a:t>
            </a:r>
            <a:endParaRPr lang="en-US" sz="1000" b="0" dirty="0" smtClean="0"/>
          </a:p>
          <a:p>
            <a:pPr>
              <a:tabLst>
                <a:tab pos="692150" algn="l"/>
                <a:tab pos="796925" algn="l"/>
              </a:tabLst>
            </a:pPr>
            <a:r>
              <a:rPr lang="en-US" sz="1000" b="0" dirty="0" smtClean="0"/>
              <a:t>		</a:t>
            </a:r>
            <a:r>
              <a:rPr lang="en-US" sz="900" b="0" dirty="0" smtClean="0"/>
              <a:t>Prof. of ECE </a:t>
            </a:r>
            <a:r>
              <a:rPr lang="en-US" sz="900" b="0" dirty="0" err="1" smtClean="0"/>
              <a:t>dept.,JNTUA</a:t>
            </a:r>
            <a:endParaRPr lang="en-US" sz="1000" b="0" dirty="0" smtClean="0"/>
          </a:p>
          <a:p>
            <a:pPr>
              <a:tabLst>
                <a:tab pos="692150" algn="l"/>
                <a:tab pos="796925" algn="l"/>
              </a:tabLst>
            </a:pPr>
            <a:r>
              <a:rPr lang="en-US" sz="1000" b="0" dirty="0" smtClean="0"/>
              <a:t>      Dr. K. </a:t>
            </a:r>
            <a:r>
              <a:rPr lang="en-US" sz="1000" b="0" dirty="0" err="1" smtClean="0"/>
              <a:t>Varadarajulu</a:t>
            </a:r>
            <a:endParaRPr lang="en-US" sz="1000" b="0" dirty="0" smtClean="0"/>
          </a:p>
          <a:p>
            <a:pPr>
              <a:tabLst>
                <a:tab pos="692150" algn="l"/>
                <a:tab pos="796925" algn="l"/>
              </a:tabLst>
            </a:pPr>
            <a:r>
              <a:rPr lang="en-US" sz="1000" b="0" dirty="0" smtClean="0"/>
              <a:t>            </a:t>
            </a:r>
            <a:r>
              <a:rPr lang="en-US" sz="900" b="0" dirty="0" smtClean="0"/>
              <a:t>Project Manager, Motorola, Bangalore. </a:t>
            </a:r>
          </a:p>
          <a:p>
            <a:pPr>
              <a:tabLst>
                <a:tab pos="692150" algn="l"/>
                <a:tab pos="796925" algn="l"/>
              </a:tabLst>
            </a:pPr>
            <a:r>
              <a:rPr lang="en-US" sz="1000" b="0" dirty="0" smtClean="0"/>
              <a:t>      Dr. </a:t>
            </a:r>
            <a:r>
              <a:rPr lang="en-US" sz="1000" b="0" dirty="0" err="1" smtClean="0"/>
              <a:t>S.Varadarajan</a:t>
            </a:r>
            <a:endParaRPr lang="en-US" sz="1000" b="0" dirty="0" smtClean="0"/>
          </a:p>
          <a:p>
            <a:pPr algn="ctr">
              <a:tabLst>
                <a:tab pos="692150" algn="l"/>
                <a:tab pos="796925" algn="l"/>
              </a:tabLst>
            </a:pPr>
            <a:r>
              <a:rPr lang="en-US" sz="900" b="0" dirty="0" smtClean="0"/>
              <a:t>            Prof. of ECE Dept., </a:t>
            </a:r>
            <a:r>
              <a:rPr lang="en-US" sz="900" b="0" dirty="0" err="1" smtClean="0"/>
              <a:t>SVUCE,Tirupathi</a:t>
            </a:r>
            <a:r>
              <a:rPr lang="en-US" sz="900" b="0" dirty="0" smtClean="0"/>
              <a:t>.</a:t>
            </a:r>
          </a:p>
          <a:p>
            <a:pPr>
              <a:tabLst>
                <a:tab pos="692150" algn="l"/>
                <a:tab pos="796925" algn="l"/>
              </a:tabLst>
            </a:pPr>
            <a:r>
              <a:rPr lang="en-US" sz="1000" b="0" dirty="0" smtClean="0"/>
              <a:t>      Dr. </a:t>
            </a:r>
            <a:r>
              <a:rPr lang="en-US" sz="1000" b="0" dirty="0" err="1" smtClean="0"/>
              <a:t>M.N.Giriprasad</a:t>
            </a:r>
            <a:endParaRPr lang="en-US" sz="1000" b="0" dirty="0" smtClean="0"/>
          </a:p>
          <a:p>
            <a:pPr>
              <a:tabLst>
                <a:tab pos="692150" algn="l"/>
                <a:tab pos="796925" algn="l"/>
              </a:tabLst>
            </a:pPr>
            <a:r>
              <a:rPr lang="en-US" sz="1000" b="0" dirty="0" smtClean="0"/>
              <a:t>             </a:t>
            </a:r>
            <a:r>
              <a:rPr lang="en-US" sz="900" b="0" dirty="0" smtClean="0"/>
              <a:t>Prof. of ECE Dept., JNTUA</a:t>
            </a:r>
            <a:endParaRPr lang="en-US" sz="1000" dirty="0" smtClean="0"/>
          </a:p>
          <a:p>
            <a:pPr>
              <a:tabLst>
                <a:tab pos="692150" algn="l"/>
                <a:tab pos="796925" algn="l"/>
              </a:tabLst>
            </a:pPr>
            <a:endParaRPr lang="en-US" sz="1000" b="0" dirty="0" smtClean="0"/>
          </a:p>
        </p:txBody>
      </p:sp>
      <p:sp>
        <p:nvSpPr>
          <p:cNvPr id="2062" name="Rectangle 36"/>
          <p:cNvSpPr>
            <a:spLocks noChangeArrowheads="1"/>
          </p:cNvSpPr>
          <p:nvPr/>
        </p:nvSpPr>
        <p:spPr bwMode="auto">
          <a:xfrm>
            <a:off x="152400" y="6243638"/>
            <a:ext cx="2971800" cy="400110"/>
          </a:xfrm>
          <a:prstGeom prst="rect">
            <a:avLst/>
          </a:prstGeom>
          <a:noFill/>
          <a:ln w="9525">
            <a:noFill/>
            <a:miter lim="800000"/>
            <a:headEnd/>
            <a:tailEnd/>
          </a:ln>
        </p:spPr>
        <p:txBody>
          <a:bodyPr>
            <a:spAutoFit/>
          </a:bodyPr>
          <a:lstStyle/>
          <a:p>
            <a:pPr algn="ctr"/>
            <a:r>
              <a:rPr lang="en-US" sz="1000" b="0" i="1" dirty="0"/>
              <a:t>Date:             </a:t>
            </a:r>
            <a:r>
              <a:rPr lang="en-US" sz="1000" b="0" i="1" dirty="0" smtClean="0"/>
              <a:t>                   </a:t>
            </a:r>
            <a:r>
              <a:rPr lang="en-US" sz="1000" b="0" i="1" dirty="0"/>
              <a:t>Signature of  </a:t>
            </a:r>
            <a:r>
              <a:rPr lang="en-US" sz="1000" b="0" i="1" dirty="0" smtClean="0"/>
              <a:t>HOD/ </a:t>
            </a:r>
          </a:p>
          <a:p>
            <a:pPr algn="ctr"/>
            <a:r>
              <a:rPr lang="en-US" sz="1000" b="0" i="1" dirty="0" smtClean="0"/>
              <a:t>Place:                                 Principal With </a:t>
            </a:r>
            <a:r>
              <a:rPr lang="en-US" sz="1000" b="0" i="1" dirty="0"/>
              <a:t>Seal</a:t>
            </a:r>
          </a:p>
        </p:txBody>
      </p:sp>
      <p:sp>
        <p:nvSpPr>
          <p:cNvPr id="2068" name="Rectangle 44"/>
          <p:cNvSpPr>
            <a:spLocks noChangeArrowheads="1"/>
          </p:cNvSpPr>
          <p:nvPr/>
        </p:nvSpPr>
        <p:spPr bwMode="auto">
          <a:xfrm>
            <a:off x="6781800" y="5105400"/>
            <a:ext cx="2895600" cy="1154162"/>
          </a:xfrm>
          <a:prstGeom prst="rect">
            <a:avLst/>
          </a:prstGeom>
          <a:noFill/>
          <a:ln>
            <a:noFill/>
          </a:ln>
          <a:effectLst/>
          <a:extLst/>
        </p:spPr>
        <p:txBody>
          <a:bodyPr wrap="square">
            <a:spAutoFit/>
          </a:bodyPr>
          <a:lstStyle/>
          <a:p>
            <a:pPr algn="ctr"/>
            <a:r>
              <a:rPr lang="en-US" b="0" dirty="0" smtClean="0"/>
              <a:t>NH 5, MADDURUPADU,  </a:t>
            </a:r>
          </a:p>
          <a:p>
            <a:pPr algn="ctr"/>
            <a:r>
              <a:rPr lang="en-US" sz="1100" b="0" dirty="0" smtClean="0"/>
              <a:t>KAVALI -524 201, </a:t>
            </a:r>
            <a:r>
              <a:rPr lang="en-US" sz="1050" b="0" dirty="0" smtClean="0"/>
              <a:t>SPSR NELLORE DT.</a:t>
            </a:r>
            <a:endParaRPr lang="en-US" dirty="0" smtClean="0"/>
          </a:p>
          <a:p>
            <a:pPr algn="just">
              <a:defRPr/>
            </a:pPr>
            <a:r>
              <a:rPr lang="en-US" sz="1050" b="0" i="1" dirty="0" smtClean="0"/>
              <a:t>Ph</a:t>
            </a:r>
            <a:r>
              <a:rPr lang="en-US" sz="1050" b="0" dirty="0"/>
              <a:t>: </a:t>
            </a:r>
            <a:r>
              <a:rPr lang="en-US" sz="1050" b="0" dirty="0" smtClean="0"/>
              <a:t>08626-211599, 08143713513</a:t>
            </a:r>
            <a:endParaRPr lang="en-US" sz="1050" b="0" dirty="0"/>
          </a:p>
          <a:p>
            <a:pPr algn="just">
              <a:defRPr/>
            </a:pPr>
            <a:endParaRPr lang="en-US" sz="1050" b="0" dirty="0"/>
          </a:p>
          <a:p>
            <a:pPr algn="just">
              <a:defRPr/>
            </a:pPr>
            <a:r>
              <a:rPr lang="en-US" sz="1050" b="0" i="1" dirty="0"/>
              <a:t>Website</a:t>
            </a:r>
            <a:r>
              <a:rPr lang="en-US" sz="1050" b="0" dirty="0" smtClean="0"/>
              <a:t>:  </a:t>
            </a:r>
            <a:r>
              <a:rPr lang="en-US" b="0" dirty="0" smtClean="0"/>
              <a:t>www.dbsinstitutions.com</a:t>
            </a:r>
            <a:r>
              <a:rPr lang="en-US" sz="1100" b="0" dirty="0" smtClean="0"/>
              <a:t> </a:t>
            </a:r>
            <a:endParaRPr lang="en-US" sz="1050" b="0" dirty="0"/>
          </a:p>
          <a:p>
            <a:pPr algn="just">
              <a:defRPr/>
            </a:pPr>
            <a:r>
              <a:rPr lang="en-US" sz="1050" b="0" i="1" dirty="0"/>
              <a:t>E-mail</a:t>
            </a:r>
            <a:r>
              <a:rPr lang="en-US" sz="1050" b="0" dirty="0"/>
              <a:t>: </a:t>
            </a:r>
            <a:r>
              <a:rPr lang="en-US" b="0" dirty="0" smtClean="0"/>
              <a:t>dbsecstasy13@gmail.com</a:t>
            </a:r>
            <a:endParaRPr lang="en-US" sz="1050" b="0" dirty="0"/>
          </a:p>
          <a:p>
            <a:pPr algn="ctr">
              <a:defRPr/>
            </a:pPr>
            <a:endParaRPr lang="en-US" sz="100" dirty="0"/>
          </a:p>
        </p:txBody>
      </p:sp>
      <p:sp>
        <p:nvSpPr>
          <p:cNvPr id="2066" name="Rectangle 11"/>
          <p:cNvSpPr>
            <a:spLocks noChangeArrowheads="1"/>
          </p:cNvSpPr>
          <p:nvPr/>
        </p:nvSpPr>
        <p:spPr bwMode="auto">
          <a:xfrm>
            <a:off x="6769100" y="4724400"/>
            <a:ext cx="3136900" cy="369332"/>
          </a:xfrm>
          <a:prstGeom prst="rect">
            <a:avLst/>
          </a:prstGeom>
          <a:noFill/>
          <a:ln w="9525">
            <a:noFill/>
            <a:miter lim="800000"/>
            <a:headEnd/>
            <a:tailEnd/>
          </a:ln>
        </p:spPr>
        <p:txBody>
          <a:bodyPr wrap="square">
            <a:spAutoFit/>
          </a:bodyPr>
          <a:lstStyle/>
          <a:p>
            <a:pPr algn="ctr"/>
            <a:r>
              <a:rPr lang="en-US" sz="900" b="0" dirty="0" smtClean="0"/>
              <a:t>Affiliated </a:t>
            </a:r>
            <a:r>
              <a:rPr lang="en-US" sz="900" b="0" dirty="0"/>
              <a:t>to JNTU </a:t>
            </a:r>
            <a:r>
              <a:rPr lang="en-US" sz="900" b="0" dirty="0" err="1"/>
              <a:t>Anantapur</a:t>
            </a:r>
            <a:r>
              <a:rPr lang="en-US" sz="900" b="0" dirty="0"/>
              <a:t>, Approved by AICTE</a:t>
            </a:r>
          </a:p>
          <a:p>
            <a:pPr algn="ctr"/>
            <a:r>
              <a:rPr lang="en-US" sz="900" b="0" dirty="0" smtClean="0"/>
              <a:t>An </a:t>
            </a:r>
            <a:r>
              <a:rPr lang="en-US" sz="900" b="0" dirty="0"/>
              <a:t>ISO 9001:2008 Certified Institution</a:t>
            </a:r>
          </a:p>
        </p:txBody>
      </p:sp>
      <p:sp>
        <p:nvSpPr>
          <p:cNvPr id="3" name="WordArt 26"/>
          <p:cNvSpPr>
            <a:spLocks noChangeArrowheads="1" noChangeShapeType="1" noTextEdit="1"/>
          </p:cNvSpPr>
          <p:nvPr/>
        </p:nvSpPr>
        <p:spPr bwMode="auto">
          <a:xfrm>
            <a:off x="528638" y="242888"/>
            <a:ext cx="2286000" cy="214312"/>
          </a:xfrm>
          <a:prstGeom prst="rect">
            <a:avLst/>
          </a:prstGeom>
        </p:spPr>
        <p:txBody>
          <a:bodyPr wrap="none" fromWordArt="1">
            <a:prstTxWarp prst="textPlain">
              <a:avLst>
                <a:gd name="adj" fmla="val 50000"/>
              </a:avLst>
            </a:prstTxWarp>
          </a:bodyPr>
          <a:lstStyle/>
          <a:p>
            <a:pPr algn="ctr"/>
            <a:endParaRPr lang="en-US" sz="3600" kern="10" dirty="0">
              <a:ln w="9525">
                <a:solidFill>
                  <a:srgbClr val="000000"/>
                </a:solidFill>
                <a:round/>
                <a:headEnd/>
                <a:tailEnd/>
              </a:ln>
              <a:solidFill>
                <a:srgbClr val="FFFFFF"/>
              </a:solidFill>
              <a:latin typeface="Goudy Old Style"/>
            </a:endParaRPr>
          </a:p>
        </p:txBody>
      </p:sp>
      <p:pic>
        <p:nvPicPr>
          <p:cNvPr id="31" name="Picture 30"/>
          <p:cNvPicPr/>
          <p:nvPr/>
        </p:nvPicPr>
        <p:blipFill>
          <a:blip r:embed="rId2"/>
          <a:srcRect/>
          <a:stretch>
            <a:fillRect/>
          </a:stretch>
        </p:blipFill>
        <p:spPr bwMode="auto">
          <a:xfrm>
            <a:off x="7772400" y="1676400"/>
            <a:ext cx="914400" cy="609600"/>
          </a:xfrm>
          <a:prstGeom prst="rect">
            <a:avLst/>
          </a:prstGeom>
          <a:noFill/>
          <a:ln w="9525">
            <a:noFill/>
            <a:miter lim="800000"/>
            <a:headEnd/>
            <a:tailEnd/>
          </a:ln>
        </p:spPr>
      </p:pic>
      <p:sp>
        <p:nvSpPr>
          <p:cNvPr id="32" name="WordArt 26"/>
          <p:cNvSpPr>
            <a:spLocks noChangeArrowheads="1" noChangeShapeType="1" noTextEdit="1"/>
          </p:cNvSpPr>
          <p:nvPr/>
        </p:nvSpPr>
        <p:spPr bwMode="auto">
          <a:xfrm>
            <a:off x="609600" y="304800"/>
            <a:ext cx="2133600" cy="152400"/>
          </a:xfrm>
          <a:prstGeom prst="rect">
            <a:avLst/>
          </a:prstGeom>
        </p:spPr>
        <p:txBody>
          <a:bodyPr wrap="none" fromWordArt="1">
            <a:prstTxWarp prst="textPlain">
              <a:avLst>
                <a:gd name="adj" fmla="val 50000"/>
              </a:avLst>
            </a:prstTxWarp>
          </a:bodyPr>
          <a:lstStyle/>
          <a:p>
            <a:pPr algn="ctr"/>
            <a:r>
              <a:rPr lang="en-US" sz="700" b="0" kern="10" spc="50" dirty="0" smtClean="0">
                <a:ln w="13500">
                  <a:solidFill>
                    <a:schemeClr val="accent1">
                      <a:shade val="2500"/>
                      <a:alpha val="6500"/>
                    </a:schemeClr>
                  </a:solidFill>
                  <a:prstDash val="solid"/>
                </a:ln>
                <a:solidFill>
                  <a:schemeClr val="tx2">
                    <a:lumMod val="95000"/>
                    <a:lumOff val="5000"/>
                  </a:schemeClr>
                </a:solidFill>
              </a:rPr>
              <a:t>DAMISETTY SRINIVASA NAIDU’S</a:t>
            </a:r>
            <a:endParaRPr lang="en-US" sz="700" b="0" kern="10" spc="50" dirty="0">
              <a:ln w="13500">
                <a:solidFill>
                  <a:schemeClr val="accent1">
                    <a:shade val="2500"/>
                    <a:alpha val="6500"/>
                  </a:schemeClr>
                </a:solidFill>
                <a:prstDash val="solid"/>
              </a:ln>
              <a:solidFill>
                <a:schemeClr val="tx2">
                  <a:lumMod val="95000"/>
                  <a:lumOff val="5000"/>
                </a:schemeClr>
              </a:solidFill>
            </a:endParaRPr>
          </a:p>
        </p:txBody>
      </p:sp>
      <p:sp>
        <p:nvSpPr>
          <p:cNvPr id="33" name="WordArt 26"/>
          <p:cNvSpPr>
            <a:spLocks noChangeArrowheads="1" noChangeShapeType="1" noTextEdit="1"/>
          </p:cNvSpPr>
          <p:nvPr/>
        </p:nvSpPr>
        <p:spPr bwMode="auto">
          <a:xfrm>
            <a:off x="263769" y="609599"/>
            <a:ext cx="2808288" cy="211015"/>
          </a:xfrm>
          <a:prstGeom prst="rect">
            <a:avLst/>
          </a:prstGeom>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kern="10" spc="50" dirty="0" smtClean="0">
                <a:ln w="11430"/>
                <a:solidFill>
                  <a:schemeClr val="tx2">
                    <a:lumMod val="95000"/>
                    <a:lumOff val="5000"/>
                  </a:schemeClr>
                </a:solidFill>
              </a:rPr>
              <a:t>DBS INSTITUTE OF TECHNOLOGY</a:t>
            </a:r>
            <a:endParaRPr lang="en-US" sz="3600" kern="10" spc="50" dirty="0">
              <a:ln w="11430"/>
              <a:solidFill>
                <a:schemeClr val="tx2">
                  <a:lumMod val="95000"/>
                  <a:lumOff val="5000"/>
                </a:schemeClr>
              </a:solidFill>
            </a:endParaRPr>
          </a:p>
        </p:txBody>
      </p:sp>
      <p:sp>
        <p:nvSpPr>
          <p:cNvPr id="30" name="WordArt 26"/>
          <p:cNvSpPr>
            <a:spLocks noChangeArrowheads="1" noChangeShapeType="1" noTextEdit="1"/>
          </p:cNvSpPr>
          <p:nvPr/>
        </p:nvSpPr>
        <p:spPr bwMode="auto">
          <a:xfrm>
            <a:off x="681038" y="395288"/>
            <a:ext cx="2286000" cy="214312"/>
          </a:xfrm>
          <a:prstGeom prst="rect">
            <a:avLst/>
          </a:prstGeom>
        </p:spPr>
        <p:txBody>
          <a:bodyPr wrap="none" fromWordArt="1">
            <a:prstTxWarp prst="textPlain">
              <a:avLst>
                <a:gd name="adj" fmla="val 50000"/>
              </a:avLst>
            </a:prstTxWarp>
          </a:bodyPr>
          <a:lstStyle/>
          <a:p>
            <a:pPr algn="ctr"/>
            <a:endParaRPr lang="en-US" sz="3600" kern="10" dirty="0">
              <a:ln w="9525">
                <a:solidFill>
                  <a:srgbClr val="000000"/>
                </a:solidFill>
                <a:round/>
                <a:headEnd/>
                <a:tailEnd/>
              </a:ln>
              <a:solidFill>
                <a:srgbClr val="FFFFFF"/>
              </a:solidFill>
              <a:latin typeface="Goudy Old Style"/>
            </a:endParaRPr>
          </a:p>
        </p:txBody>
      </p:sp>
      <p:sp>
        <p:nvSpPr>
          <p:cNvPr id="34" name="WordArt 26"/>
          <p:cNvSpPr>
            <a:spLocks noChangeArrowheads="1" noChangeShapeType="1" noTextEdit="1"/>
          </p:cNvSpPr>
          <p:nvPr/>
        </p:nvSpPr>
        <p:spPr bwMode="auto">
          <a:xfrm>
            <a:off x="533400" y="304800"/>
            <a:ext cx="2286000" cy="214312"/>
          </a:xfrm>
          <a:prstGeom prst="rect">
            <a:avLst/>
          </a:prstGeom>
        </p:spPr>
        <p:txBody>
          <a:bodyPr wrap="none" fromWordArt="1">
            <a:prstTxWarp prst="textPlain">
              <a:avLst>
                <a:gd name="adj" fmla="val 50000"/>
              </a:avLst>
            </a:prstTxWarp>
          </a:bodyPr>
          <a:lstStyle/>
          <a:p>
            <a:pPr algn="ctr"/>
            <a:endParaRPr lang="en-US" sz="3600" kern="10" dirty="0">
              <a:ln w="9525">
                <a:solidFill>
                  <a:srgbClr val="000000"/>
                </a:solidFill>
                <a:round/>
                <a:headEnd/>
                <a:tailEnd/>
              </a:ln>
              <a:solidFill>
                <a:srgbClr val="FFFFFF"/>
              </a:solidFill>
              <a:latin typeface="Goudy Old Style"/>
            </a:endParaRPr>
          </a:p>
        </p:txBody>
      </p:sp>
      <p:sp>
        <p:nvSpPr>
          <p:cNvPr id="36" name="WordArt 26"/>
          <p:cNvSpPr>
            <a:spLocks noChangeArrowheads="1" noChangeShapeType="1" noTextEdit="1"/>
          </p:cNvSpPr>
          <p:nvPr/>
        </p:nvSpPr>
        <p:spPr bwMode="auto">
          <a:xfrm>
            <a:off x="7315200" y="4267200"/>
            <a:ext cx="1905000" cy="152400"/>
          </a:xfrm>
          <a:prstGeom prst="rect">
            <a:avLst/>
          </a:prstGeom>
        </p:spPr>
        <p:txBody>
          <a:bodyPr wrap="none" fromWordArt="1">
            <a:prstTxWarp prst="textPlain">
              <a:avLst>
                <a:gd name="adj" fmla="val 50000"/>
              </a:avLst>
            </a:prstTxWarp>
          </a:bodyPr>
          <a:lstStyle/>
          <a:p>
            <a:pPr algn="ctr"/>
            <a:r>
              <a:rPr lang="en-US" sz="700" kern="10" spc="50" dirty="0" smtClean="0">
                <a:ln w="13500">
                  <a:solidFill>
                    <a:schemeClr val="accent1">
                      <a:shade val="2500"/>
                      <a:alpha val="6500"/>
                    </a:schemeClr>
                  </a:solidFill>
                  <a:prstDash val="solid"/>
                </a:ln>
                <a:solidFill>
                  <a:schemeClr val="tx2">
                    <a:lumMod val="95000"/>
                    <a:lumOff val="5000"/>
                  </a:schemeClr>
                </a:solidFill>
              </a:rPr>
              <a:t>DAMISETTY SRINIVASA NAIDU’S</a:t>
            </a:r>
            <a:endParaRPr lang="en-US" sz="700" kern="10" spc="50" dirty="0">
              <a:ln w="13500">
                <a:solidFill>
                  <a:schemeClr val="accent1">
                    <a:shade val="2500"/>
                    <a:alpha val="6500"/>
                  </a:schemeClr>
                </a:solidFill>
                <a:prstDash val="solid"/>
              </a:ln>
              <a:solidFill>
                <a:schemeClr val="tx2">
                  <a:lumMod val="95000"/>
                  <a:lumOff val="5000"/>
                </a:schemeClr>
              </a:solidFill>
            </a:endParaRPr>
          </a:p>
        </p:txBody>
      </p:sp>
      <p:sp>
        <p:nvSpPr>
          <p:cNvPr id="40" name="WordArt 26"/>
          <p:cNvSpPr>
            <a:spLocks noChangeArrowheads="1" noChangeShapeType="1" noTextEdit="1"/>
          </p:cNvSpPr>
          <p:nvPr/>
        </p:nvSpPr>
        <p:spPr bwMode="auto">
          <a:xfrm>
            <a:off x="6858000" y="4495800"/>
            <a:ext cx="2808288" cy="228600"/>
          </a:xfrm>
          <a:prstGeom prst="rect">
            <a:avLst/>
          </a:prstGeom>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kern="10" spc="50" dirty="0" smtClean="0">
                <a:ln w="11430"/>
                <a:solidFill>
                  <a:schemeClr val="tx2">
                    <a:lumMod val="95000"/>
                    <a:lumOff val="5000"/>
                  </a:schemeClr>
                </a:solidFill>
              </a:rPr>
              <a:t>DBS INSTITUTE OF TECHNOLOGY</a:t>
            </a:r>
            <a:endParaRPr lang="en-US" sz="3600" kern="10" spc="50" dirty="0">
              <a:ln w="11430"/>
              <a:solidFill>
                <a:schemeClr val="tx2">
                  <a:lumMod val="95000"/>
                  <a:lumOff val="5000"/>
                </a:schemeClr>
              </a:solidFill>
            </a:endParaRPr>
          </a:p>
        </p:txBody>
      </p:sp>
      <p:pic>
        <p:nvPicPr>
          <p:cNvPr id="43" name="Picture 42"/>
          <p:cNvPicPr/>
          <p:nvPr/>
        </p:nvPicPr>
        <p:blipFill>
          <a:blip r:embed="rId3" cstate="print"/>
          <a:srcRect/>
          <a:stretch>
            <a:fillRect/>
          </a:stretch>
        </p:blipFill>
        <p:spPr bwMode="auto">
          <a:xfrm>
            <a:off x="6934200" y="2362200"/>
            <a:ext cx="2772623" cy="16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4"/>
          <p:cNvSpPr>
            <a:spLocks noChangeArrowheads="1"/>
          </p:cNvSpPr>
          <p:nvPr/>
        </p:nvSpPr>
        <p:spPr bwMode="auto">
          <a:xfrm>
            <a:off x="152400" y="114300"/>
            <a:ext cx="2997200" cy="6629400"/>
          </a:xfrm>
          <a:prstGeom prst="roundRect">
            <a:avLst>
              <a:gd name="adj" fmla="val 7681"/>
            </a:avLst>
          </a:prstGeom>
          <a:noFill/>
          <a:ln w="57150" cmpd="thinThick">
            <a:solidFill>
              <a:schemeClr val="tx1"/>
            </a:solidFill>
            <a:round/>
            <a:headEnd/>
            <a:tailEnd/>
          </a:ln>
        </p:spPr>
        <p:txBody>
          <a:bodyPr wrap="none" anchor="ctr"/>
          <a:lstStyle/>
          <a:p>
            <a:endParaRPr lang="en-US"/>
          </a:p>
        </p:txBody>
      </p:sp>
      <p:sp>
        <p:nvSpPr>
          <p:cNvPr id="3075" name="AutoShape 5"/>
          <p:cNvSpPr>
            <a:spLocks noChangeArrowheads="1"/>
          </p:cNvSpPr>
          <p:nvPr/>
        </p:nvSpPr>
        <p:spPr bwMode="auto">
          <a:xfrm>
            <a:off x="3441700" y="101600"/>
            <a:ext cx="2997200" cy="6629400"/>
          </a:xfrm>
          <a:prstGeom prst="roundRect">
            <a:avLst>
              <a:gd name="adj" fmla="val 7681"/>
            </a:avLst>
          </a:prstGeom>
          <a:noFill/>
          <a:ln w="57150" cmpd="thinThick">
            <a:solidFill>
              <a:schemeClr val="tx1"/>
            </a:solidFill>
            <a:round/>
            <a:headEnd/>
            <a:tailEnd/>
          </a:ln>
        </p:spPr>
        <p:txBody>
          <a:bodyPr wrap="none" anchor="ctr"/>
          <a:lstStyle/>
          <a:p>
            <a:endParaRPr lang="en-US"/>
          </a:p>
        </p:txBody>
      </p:sp>
      <p:sp>
        <p:nvSpPr>
          <p:cNvPr id="3076" name="AutoShape 6"/>
          <p:cNvSpPr>
            <a:spLocks noChangeArrowheads="1"/>
          </p:cNvSpPr>
          <p:nvPr/>
        </p:nvSpPr>
        <p:spPr bwMode="auto">
          <a:xfrm>
            <a:off x="6769100" y="101600"/>
            <a:ext cx="2997200" cy="6629400"/>
          </a:xfrm>
          <a:prstGeom prst="roundRect">
            <a:avLst>
              <a:gd name="adj" fmla="val 7681"/>
            </a:avLst>
          </a:prstGeom>
          <a:noFill/>
          <a:ln w="57150" cmpd="thinThick">
            <a:solidFill>
              <a:schemeClr val="tx1"/>
            </a:solidFill>
            <a:round/>
            <a:headEnd/>
            <a:tailEnd/>
          </a:ln>
        </p:spPr>
        <p:txBody>
          <a:bodyPr wrap="none" anchor="ctr"/>
          <a:lstStyle/>
          <a:p>
            <a:endParaRPr lang="en-US"/>
          </a:p>
        </p:txBody>
      </p:sp>
      <p:sp>
        <p:nvSpPr>
          <p:cNvPr id="3077" name="Rectangle 7"/>
          <p:cNvSpPr>
            <a:spLocks noChangeArrowheads="1"/>
          </p:cNvSpPr>
          <p:nvPr/>
        </p:nvSpPr>
        <p:spPr bwMode="auto">
          <a:xfrm>
            <a:off x="203200" y="1"/>
            <a:ext cx="2921000" cy="6777240"/>
          </a:xfrm>
          <a:prstGeom prst="rect">
            <a:avLst/>
          </a:prstGeom>
          <a:noFill/>
          <a:ln w="9525">
            <a:noFill/>
            <a:miter lim="800000"/>
            <a:headEnd/>
            <a:tailEnd/>
          </a:ln>
        </p:spPr>
        <p:txBody>
          <a:bodyPr wrap="square" anchor="ctr">
            <a:spAutoFit/>
          </a:bodyPr>
          <a:lstStyle/>
          <a:p>
            <a:pPr algn="just">
              <a:lnSpc>
                <a:spcPct val="120000"/>
              </a:lnSpc>
            </a:pPr>
            <a:r>
              <a:rPr lang="en-US" b="0" dirty="0" smtClean="0"/>
              <a:t> </a:t>
            </a:r>
          </a:p>
          <a:p>
            <a:pPr algn="just">
              <a:lnSpc>
                <a:spcPct val="120000"/>
              </a:lnSpc>
            </a:pPr>
            <a:endParaRPr lang="en-US" sz="1000" b="0" dirty="0" smtClean="0"/>
          </a:p>
          <a:p>
            <a:pPr algn="just">
              <a:lnSpc>
                <a:spcPct val="120000"/>
              </a:lnSpc>
            </a:pPr>
            <a:r>
              <a:rPr lang="en-US" sz="1000" b="0" dirty="0" smtClean="0"/>
              <a:t>	DBS Institute of </a:t>
            </a:r>
            <a:r>
              <a:rPr lang="en-US" sz="1000" b="0" smtClean="0"/>
              <a:t>Technology </a:t>
            </a:r>
            <a:r>
              <a:rPr lang="en-US" sz="1000" b="0" smtClean="0"/>
              <a:t>was established </a:t>
            </a:r>
            <a:r>
              <a:rPr lang="en-US" sz="1000" b="0" dirty="0" smtClean="0"/>
              <a:t>with a vision by technocrats and industrialists. The institution is continuously supported by group of technocrats and industrialists and also guided by renowned professors. One of the unique features of this institution is not only adopting innovative teaching methods but also imparting practical knowledge by involving both the students and faculty in live projects.</a:t>
            </a:r>
          </a:p>
          <a:p>
            <a:pPr algn="just">
              <a:lnSpc>
                <a:spcPct val="120000"/>
              </a:lnSpc>
            </a:pPr>
            <a:r>
              <a:rPr lang="en-US" sz="1000" b="0" dirty="0" smtClean="0"/>
              <a:t>	The college has set exemplary standards with par excellence. The  college has excellent facilities and infrastructure of global standards. The    ambience of the institute induces learning  and maintains the stay pleasant and educative.</a:t>
            </a:r>
          </a:p>
          <a:p>
            <a:pPr algn="just">
              <a:lnSpc>
                <a:spcPct val="120000"/>
              </a:lnSpc>
              <a:buFont typeface="Arial" pitchFamily="34" charset="0"/>
              <a:buChar char="•"/>
            </a:pPr>
            <a:endParaRPr lang="en-US" sz="1000" b="0" dirty="0" smtClean="0"/>
          </a:p>
          <a:p>
            <a:pPr algn="just">
              <a:lnSpc>
                <a:spcPct val="120000"/>
              </a:lnSpc>
              <a:buFont typeface="Arial" pitchFamily="34" charset="0"/>
              <a:buChar char="•"/>
            </a:pPr>
            <a:endParaRPr lang="en-US" sz="1000" b="0" dirty="0" smtClean="0"/>
          </a:p>
          <a:p>
            <a:pPr algn="just">
              <a:lnSpc>
                <a:spcPct val="120000"/>
              </a:lnSpc>
              <a:buFont typeface="Arial" pitchFamily="34" charset="0"/>
              <a:buChar char="•"/>
            </a:pPr>
            <a:r>
              <a:rPr lang="en-US" sz="1000" b="0" dirty="0" smtClean="0"/>
              <a:t> Civil Engineering</a:t>
            </a:r>
          </a:p>
          <a:p>
            <a:pPr algn="just">
              <a:lnSpc>
                <a:spcPct val="120000"/>
              </a:lnSpc>
              <a:buFont typeface="Arial" pitchFamily="34" charset="0"/>
              <a:buChar char="•"/>
            </a:pPr>
            <a:r>
              <a:rPr lang="en-US" sz="1000" b="0" dirty="0" smtClean="0"/>
              <a:t> Electrical &amp; Electronics Engineering</a:t>
            </a:r>
          </a:p>
          <a:p>
            <a:pPr algn="just">
              <a:lnSpc>
                <a:spcPct val="120000"/>
              </a:lnSpc>
              <a:buFont typeface="Arial" pitchFamily="34" charset="0"/>
              <a:buChar char="•"/>
            </a:pPr>
            <a:r>
              <a:rPr lang="en-US" sz="1000" b="0" dirty="0" smtClean="0"/>
              <a:t> Mechanical Engineering</a:t>
            </a:r>
          </a:p>
          <a:p>
            <a:pPr>
              <a:lnSpc>
                <a:spcPct val="120000"/>
              </a:lnSpc>
              <a:buFont typeface="Arial" pitchFamily="34" charset="0"/>
              <a:buChar char="•"/>
            </a:pPr>
            <a:r>
              <a:rPr lang="en-US" sz="1000" b="0" dirty="0" smtClean="0"/>
              <a:t> Electronics &amp; Communication Engineering</a:t>
            </a:r>
          </a:p>
          <a:p>
            <a:pPr algn="just">
              <a:lnSpc>
                <a:spcPct val="120000"/>
              </a:lnSpc>
              <a:buFont typeface="Arial" pitchFamily="34" charset="0"/>
              <a:buChar char="•"/>
            </a:pPr>
            <a:r>
              <a:rPr lang="en-US" sz="1000" b="0" dirty="0" smtClean="0"/>
              <a:t> Computer Science  Engineering</a:t>
            </a:r>
          </a:p>
          <a:p>
            <a:pPr algn="just">
              <a:lnSpc>
                <a:spcPct val="120000"/>
              </a:lnSpc>
            </a:pPr>
            <a:endParaRPr lang="en-US" sz="1000" b="0" dirty="0" smtClean="0"/>
          </a:p>
          <a:p>
            <a:pPr algn="just">
              <a:lnSpc>
                <a:spcPct val="120000"/>
              </a:lnSpc>
            </a:pPr>
            <a:endParaRPr lang="en-US" sz="1000" b="0" dirty="0" smtClean="0"/>
          </a:p>
          <a:p>
            <a:pPr algn="just">
              <a:lnSpc>
                <a:spcPct val="120000"/>
              </a:lnSpc>
            </a:pPr>
            <a:r>
              <a:rPr lang="en-US" sz="1000" b="0" dirty="0" smtClean="0"/>
              <a:t>Located in a sprawling campus of 16 acres on Chennai – Kolkata National Highway (NH 5),at </a:t>
            </a:r>
            <a:r>
              <a:rPr lang="en-US" sz="1000" b="0" dirty="0" err="1" smtClean="0"/>
              <a:t>Maddurupadu</a:t>
            </a:r>
            <a:r>
              <a:rPr lang="en-US" sz="1000" b="0" dirty="0" smtClean="0"/>
              <a:t>, </a:t>
            </a:r>
            <a:r>
              <a:rPr lang="en-US" sz="1000" b="0" dirty="0" err="1" smtClean="0"/>
              <a:t>Kavali</a:t>
            </a:r>
            <a:r>
              <a:rPr lang="en-US" sz="1000" b="0" dirty="0" smtClean="0"/>
              <a:t>, SPSR Nellore Dt., A.P. The institute is well connected by rail &amp; road. It is 60 Km from Nellore &amp; 65 Km from </a:t>
            </a:r>
            <a:r>
              <a:rPr lang="en-US" sz="1000" b="0" dirty="0" err="1" smtClean="0"/>
              <a:t>Ongole</a:t>
            </a:r>
            <a:r>
              <a:rPr lang="en-US" sz="1000" b="0" dirty="0" smtClean="0"/>
              <a:t>.</a:t>
            </a:r>
            <a:endParaRPr lang="en-US" sz="1000" b="0" dirty="0"/>
          </a:p>
        </p:txBody>
      </p:sp>
      <p:sp>
        <p:nvSpPr>
          <p:cNvPr id="3078" name="Rectangle 8"/>
          <p:cNvSpPr>
            <a:spLocks noChangeArrowheads="1"/>
          </p:cNvSpPr>
          <p:nvPr/>
        </p:nvSpPr>
        <p:spPr bwMode="auto">
          <a:xfrm>
            <a:off x="3525838" y="228600"/>
            <a:ext cx="2933700" cy="1237262"/>
          </a:xfrm>
          <a:prstGeom prst="rect">
            <a:avLst/>
          </a:prstGeom>
          <a:noFill/>
          <a:ln>
            <a:noFill/>
          </a:ln>
          <a:effectLst/>
          <a:extLst/>
        </p:spPr>
        <p:txBody>
          <a:bodyPr wrap="square" anchor="ctr">
            <a:spAutoFit/>
          </a:bodyPr>
          <a:lstStyle/>
          <a:p>
            <a:pPr algn="just">
              <a:buFont typeface="Wingdings" pitchFamily="2" charset="2"/>
              <a:buNone/>
              <a:tabLst>
                <a:tab pos="287338" algn="l"/>
              </a:tabLst>
              <a:defRPr/>
            </a:pPr>
            <a:r>
              <a:rPr lang="en-US" b="0" dirty="0"/>
              <a:t>	</a:t>
            </a:r>
          </a:p>
          <a:p>
            <a:pPr algn="just">
              <a:lnSpc>
                <a:spcPct val="120000"/>
              </a:lnSpc>
              <a:buFont typeface="Wingdings" pitchFamily="2" charset="2"/>
              <a:buNone/>
              <a:tabLst>
                <a:tab pos="287338" algn="l"/>
              </a:tabLst>
              <a:defRPr/>
            </a:pPr>
            <a:r>
              <a:rPr lang="en-US" sz="1100" b="0" dirty="0"/>
              <a:t>	</a:t>
            </a:r>
            <a:endParaRPr lang="en-US" dirty="0"/>
          </a:p>
          <a:p>
            <a:pPr>
              <a:tabLst>
                <a:tab pos="287338" algn="l"/>
              </a:tabLst>
              <a:defRPr/>
            </a:pPr>
            <a:endParaRPr lang="en-US" dirty="0"/>
          </a:p>
          <a:p>
            <a:pPr>
              <a:tabLst>
                <a:tab pos="287338" algn="l"/>
              </a:tabLst>
              <a:defRPr/>
            </a:pPr>
            <a:endParaRPr lang="en-US" dirty="0"/>
          </a:p>
          <a:p>
            <a:pPr>
              <a:tabLst>
                <a:tab pos="287338" algn="l"/>
              </a:tabLst>
              <a:defRPr/>
            </a:pPr>
            <a:r>
              <a:rPr lang="en-US" b="0" dirty="0"/>
              <a:t> </a:t>
            </a:r>
          </a:p>
          <a:p>
            <a:pPr>
              <a:lnSpc>
                <a:spcPct val="120000"/>
              </a:lnSpc>
              <a:tabLst>
                <a:tab pos="287338" algn="l"/>
              </a:tabLst>
              <a:defRPr/>
            </a:pPr>
            <a:r>
              <a:rPr lang="en-US" sz="1100" b="0" dirty="0"/>
              <a:t>	</a:t>
            </a:r>
          </a:p>
        </p:txBody>
      </p:sp>
      <p:sp>
        <p:nvSpPr>
          <p:cNvPr id="3079" name="Rectangle 9"/>
          <p:cNvSpPr>
            <a:spLocks noChangeArrowheads="1"/>
          </p:cNvSpPr>
          <p:nvPr/>
        </p:nvSpPr>
        <p:spPr bwMode="auto">
          <a:xfrm>
            <a:off x="6781800" y="152399"/>
            <a:ext cx="2971800" cy="6586418"/>
          </a:xfrm>
          <a:prstGeom prst="rect">
            <a:avLst/>
          </a:prstGeom>
          <a:noFill/>
          <a:ln>
            <a:noFill/>
          </a:ln>
          <a:effectLst/>
          <a:extLst/>
        </p:spPr>
        <p:txBody>
          <a:bodyPr wrap="square" anchor="ctr">
            <a:spAutoFit/>
          </a:bodyPr>
          <a:lstStyle/>
          <a:p>
            <a:pPr>
              <a:defRPr/>
            </a:pPr>
            <a:r>
              <a:rPr lang="en-US" sz="1000" u="sng" dirty="0" smtClean="0"/>
              <a:t>ECE </a:t>
            </a:r>
            <a:r>
              <a:rPr lang="en-US" sz="1000" b="0" dirty="0" smtClean="0"/>
              <a:t>:</a:t>
            </a:r>
          </a:p>
          <a:p>
            <a:pPr>
              <a:buFont typeface="Arial" pitchFamily="34" charset="0"/>
              <a:buChar char="•"/>
              <a:defRPr/>
            </a:pPr>
            <a:r>
              <a:rPr lang="en-US" sz="1000" b="0" dirty="0" smtClean="0"/>
              <a:t> Acoustic Signal Processing</a:t>
            </a:r>
          </a:p>
          <a:p>
            <a:pPr>
              <a:buFont typeface="Arial" pitchFamily="34" charset="0"/>
              <a:buChar char="•"/>
              <a:defRPr/>
            </a:pPr>
            <a:r>
              <a:rPr lang="en-US" sz="1000" b="0" dirty="0" smtClean="0"/>
              <a:t> Wireless Data Networks (4G &amp; 4.5G)</a:t>
            </a:r>
          </a:p>
          <a:p>
            <a:pPr>
              <a:buFont typeface="Arial" pitchFamily="34" charset="0"/>
              <a:buChar char="•"/>
              <a:defRPr/>
            </a:pPr>
            <a:r>
              <a:rPr lang="en-US" sz="1000" b="0" dirty="0" smtClean="0"/>
              <a:t> VLSI Design &amp; Testing</a:t>
            </a:r>
          </a:p>
          <a:p>
            <a:pPr>
              <a:buFont typeface="Arial" pitchFamily="34" charset="0"/>
              <a:buChar char="•"/>
              <a:defRPr/>
            </a:pPr>
            <a:r>
              <a:rPr lang="en-US" sz="1000" b="0" dirty="0" smtClean="0"/>
              <a:t> Sensor Based Circuits and Applications</a:t>
            </a:r>
          </a:p>
          <a:p>
            <a:pPr>
              <a:buFont typeface="Arial" pitchFamily="34" charset="0"/>
              <a:buChar char="•"/>
              <a:defRPr/>
            </a:pPr>
            <a:r>
              <a:rPr lang="en-US" sz="1000" b="0" dirty="0" smtClean="0"/>
              <a:t> </a:t>
            </a:r>
            <a:r>
              <a:rPr lang="en-US" sz="1000" b="0" dirty="0" err="1" smtClean="0"/>
              <a:t>Nano</a:t>
            </a:r>
            <a:r>
              <a:rPr lang="en-US" sz="1000" b="0" dirty="0" smtClean="0"/>
              <a:t> Material Engineering</a:t>
            </a:r>
          </a:p>
          <a:p>
            <a:pPr>
              <a:defRPr/>
            </a:pPr>
            <a:endParaRPr lang="en-US" sz="1000" b="0" dirty="0" smtClean="0"/>
          </a:p>
          <a:p>
            <a:pPr>
              <a:defRPr/>
            </a:pPr>
            <a:r>
              <a:rPr lang="en-US" sz="1000" u="sng" dirty="0" smtClean="0"/>
              <a:t>CSE</a:t>
            </a:r>
            <a:r>
              <a:rPr lang="en-US" sz="1000" dirty="0" smtClean="0"/>
              <a:t> :</a:t>
            </a:r>
          </a:p>
          <a:p>
            <a:pPr>
              <a:buFont typeface="Arial" pitchFamily="34" charset="0"/>
              <a:buChar char="•"/>
              <a:defRPr/>
            </a:pPr>
            <a:r>
              <a:rPr lang="en-US" sz="1000" b="0" dirty="0" smtClean="0"/>
              <a:t> Data Mining &amp; Ware Housing</a:t>
            </a:r>
          </a:p>
          <a:p>
            <a:pPr>
              <a:buFont typeface="Arial" pitchFamily="34" charset="0"/>
              <a:buChar char="•"/>
              <a:defRPr/>
            </a:pPr>
            <a:r>
              <a:rPr lang="en-US" sz="1000" b="0" dirty="0" smtClean="0"/>
              <a:t> Advances in Web Technologies</a:t>
            </a:r>
          </a:p>
          <a:p>
            <a:pPr>
              <a:buFont typeface="Arial" pitchFamily="34" charset="0"/>
              <a:buChar char="•"/>
              <a:defRPr/>
            </a:pPr>
            <a:r>
              <a:rPr lang="en-US" sz="1000" b="0" dirty="0" smtClean="0"/>
              <a:t> Computer Security &amp; Cryptography</a:t>
            </a:r>
          </a:p>
          <a:p>
            <a:pPr>
              <a:buFont typeface="Arial" pitchFamily="34" charset="0"/>
              <a:buChar char="•"/>
              <a:defRPr/>
            </a:pPr>
            <a:r>
              <a:rPr lang="en-US" sz="1000" b="0" dirty="0" smtClean="0"/>
              <a:t> Artificial Intelligence &amp; Neural Networks</a:t>
            </a:r>
          </a:p>
          <a:p>
            <a:pPr>
              <a:buFont typeface="Arial" pitchFamily="34" charset="0"/>
              <a:buChar char="•"/>
              <a:defRPr/>
            </a:pPr>
            <a:r>
              <a:rPr lang="en-US" sz="1000" b="0" dirty="0" smtClean="0"/>
              <a:t>Computer Graphics &amp; Virtual Reality</a:t>
            </a:r>
          </a:p>
          <a:p>
            <a:pPr>
              <a:buFont typeface="Arial" pitchFamily="34" charset="0"/>
              <a:buChar char="•"/>
              <a:defRPr/>
            </a:pPr>
            <a:endParaRPr lang="en-US" sz="1000" b="0" dirty="0"/>
          </a:p>
          <a:p>
            <a:pPr>
              <a:buFont typeface="Wingdings" pitchFamily="2" charset="2"/>
              <a:buNone/>
              <a:tabLst>
                <a:tab pos="287338" algn="l"/>
              </a:tabLst>
              <a:defRPr/>
            </a:pPr>
            <a:r>
              <a:rPr lang="en-US" sz="1100" b="0" i="1" dirty="0" smtClean="0"/>
              <a:t>           </a:t>
            </a:r>
            <a:endParaRPr lang="en-US" sz="1100" b="0" i="1" dirty="0"/>
          </a:p>
          <a:p>
            <a:endParaRPr lang="en-US" sz="1000" b="0" i="1" dirty="0" smtClean="0"/>
          </a:p>
          <a:p>
            <a:r>
              <a:rPr lang="en-US" sz="1000" b="0" i="1" dirty="0" smtClean="0"/>
              <a:t>Last date for receipt of filled in registration form:   </a:t>
            </a:r>
            <a:r>
              <a:rPr lang="en-US" sz="1000" i="1" dirty="0" smtClean="0"/>
              <a:t>28</a:t>
            </a:r>
            <a:r>
              <a:rPr lang="en-US" sz="1000" dirty="0" smtClean="0"/>
              <a:t>-01-2013</a:t>
            </a:r>
          </a:p>
          <a:p>
            <a:r>
              <a:rPr lang="en-US" sz="1000" b="0" i="1" dirty="0" smtClean="0"/>
              <a:t>Confirmation of Acceptance </a:t>
            </a:r>
          </a:p>
          <a:p>
            <a:r>
              <a:rPr lang="en-US" sz="1000" b="0" i="1" dirty="0" smtClean="0"/>
              <a:t>by e-mail: 	           </a:t>
            </a:r>
            <a:r>
              <a:rPr lang="en-US" sz="1000" i="1" dirty="0" smtClean="0"/>
              <a:t>03</a:t>
            </a:r>
            <a:r>
              <a:rPr lang="en-US" sz="1000" dirty="0" smtClean="0"/>
              <a:t>-02-2013 </a:t>
            </a:r>
          </a:p>
          <a:p>
            <a:r>
              <a:rPr lang="en-US" sz="1000" b="0" i="1" dirty="0" smtClean="0"/>
              <a:t>Conference on :  </a:t>
            </a:r>
            <a:r>
              <a:rPr lang="en-US" sz="1000" i="1" dirty="0" smtClean="0"/>
              <a:t>16</a:t>
            </a:r>
            <a:r>
              <a:rPr lang="en-US" sz="1000" baseline="30000" dirty="0" smtClean="0"/>
              <a:t>th</a:t>
            </a:r>
            <a:r>
              <a:rPr lang="en-US" sz="1000" dirty="0" smtClean="0"/>
              <a:t> February 2013</a:t>
            </a:r>
            <a:endParaRPr lang="en-US" sz="1000" b="0" dirty="0" smtClean="0"/>
          </a:p>
          <a:p>
            <a:pPr>
              <a:buFont typeface="Wingdings" pitchFamily="2" charset="2"/>
              <a:buNone/>
              <a:tabLst>
                <a:tab pos="287338" algn="l"/>
              </a:tabLst>
              <a:defRPr/>
            </a:pPr>
            <a:endParaRPr lang="en-US" sz="1000" b="0" dirty="0" smtClean="0"/>
          </a:p>
          <a:p>
            <a:pPr>
              <a:buFont typeface="Wingdings" pitchFamily="2" charset="2"/>
              <a:buNone/>
              <a:tabLst>
                <a:tab pos="287338" algn="l"/>
              </a:tabLst>
              <a:defRPr/>
            </a:pPr>
            <a:endParaRPr lang="en-US" sz="1000" b="0" dirty="0" smtClean="0"/>
          </a:p>
          <a:p>
            <a:pPr>
              <a:buFont typeface="Wingdings" pitchFamily="2" charset="2"/>
              <a:buNone/>
              <a:tabLst>
                <a:tab pos="287338" algn="l"/>
              </a:tabLst>
              <a:defRPr/>
            </a:pPr>
            <a:endParaRPr lang="en-US" sz="1000" b="0" dirty="0" smtClean="0"/>
          </a:p>
          <a:p>
            <a:pPr algn="just">
              <a:lnSpc>
                <a:spcPct val="110000"/>
              </a:lnSpc>
              <a:buFont typeface="Arial" pitchFamily="34" charset="0"/>
              <a:buChar char="•"/>
              <a:defRPr/>
            </a:pPr>
            <a:r>
              <a:rPr lang="en-US" sz="1000" b="0" dirty="0" smtClean="0"/>
              <a:t>   All the </a:t>
            </a:r>
            <a:r>
              <a:rPr lang="en-US" sz="1000" b="0" dirty="0" err="1" smtClean="0"/>
              <a:t>B.Tech</a:t>
            </a:r>
            <a:r>
              <a:rPr lang="en-US" sz="1000" b="0" dirty="0" smtClean="0"/>
              <a:t>. &amp; </a:t>
            </a:r>
            <a:r>
              <a:rPr lang="en-US" sz="1000" b="0" dirty="0" err="1" smtClean="0"/>
              <a:t>M.Tech</a:t>
            </a:r>
            <a:r>
              <a:rPr lang="en-US" sz="1000" b="0" dirty="0" smtClean="0"/>
              <a:t> scholars are</a:t>
            </a:r>
          </a:p>
          <a:p>
            <a:pPr algn="just">
              <a:lnSpc>
                <a:spcPct val="110000"/>
              </a:lnSpc>
              <a:defRPr/>
            </a:pPr>
            <a:r>
              <a:rPr lang="en-US" sz="1000" b="0" dirty="0" smtClean="0"/>
              <a:t>    Eligible.</a:t>
            </a:r>
          </a:p>
          <a:p>
            <a:pPr algn="just">
              <a:lnSpc>
                <a:spcPct val="110000"/>
              </a:lnSpc>
              <a:buFont typeface="Arial" pitchFamily="34" charset="0"/>
              <a:buChar char="•"/>
              <a:defRPr/>
            </a:pPr>
            <a:r>
              <a:rPr lang="en-US" sz="1000" b="0" dirty="0" smtClean="0"/>
              <a:t>   Maximum of TWO students per Paper</a:t>
            </a:r>
          </a:p>
          <a:p>
            <a:pPr algn="just">
              <a:lnSpc>
                <a:spcPct val="110000"/>
              </a:lnSpc>
              <a:buFont typeface="Arial" pitchFamily="34" charset="0"/>
              <a:buChar char="•"/>
              <a:defRPr/>
            </a:pPr>
            <a:r>
              <a:rPr lang="en-US" sz="1000" b="0" dirty="0" smtClean="0"/>
              <a:t>   No Registration Fee.</a:t>
            </a:r>
          </a:p>
          <a:p>
            <a:pPr marL="171450" indent="-171450" algn="just">
              <a:lnSpc>
                <a:spcPct val="110000"/>
              </a:lnSpc>
              <a:buFont typeface="Arial" pitchFamily="34" charset="0"/>
              <a:buChar char="•"/>
              <a:defRPr/>
            </a:pPr>
            <a:r>
              <a:rPr lang="en-US" sz="1000" b="0" dirty="0" smtClean="0"/>
              <a:t>Free accommodation will be provided on request.</a:t>
            </a:r>
          </a:p>
          <a:p>
            <a:pPr marL="171450" indent="-171450" algn="just">
              <a:lnSpc>
                <a:spcPct val="110000"/>
              </a:lnSpc>
              <a:buFont typeface="Arial" pitchFamily="34" charset="0"/>
              <a:buChar char="•"/>
              <a:defRPr/>
            </a:pPr>
            <a:r>
              <a:rPr lang="en-US" sz="1000" b="0" dirty="0" smtClean="0"/>
              <a:t>One way fare by the shortest route will be paid for each participant.</a:t>
            </a:r>
          </a:p>
          <a:p>
            <a:pPr marL="171450" indent="-171450" algn="just">
              <a:lnSpc>
                <a:spcPct val="110000"/>
              </a:lnSpc>
              <a:buFont typeface="Arial" pitchFamily="34" charset="0"/>
              <a:buChar char="•"/>
              <a:defRPr/>
            </a:pPr>
            <a:r>
              <a:rPr lang="en-US" sz="1000" b="0" dirty="0" smtClean="0"/>
              <a:t>Photostat copies of the registration form can be used.</a:t>
            </a:r>
          </a:p>
          <a:p>
            <a:pPr algn="just">
              <a:defRPr/>
            </a:pPr>
            <a:r>
              <a:rPr lang="en-US" sz="1000" i="1" dirty="0" smtClean="0"/>
              <a:t>Contact Person :  </a:t>
            </a:r>
            <a:endParaRPr lang="en-US" sz="1000" b="0" i="1" dirty="0" smtClean="0"/>
          </a:p>
          <a:p>
            <a:pPr algn="just">
              <a:defRPr/>
            </a:pPr>
            <a:r>
              <a:rPr lang="en-US" sz="1100" b="0" dirty="0" smtClean="0"/>
              <a:t>      Prof. </a:t>
            </a:r>
            <a:r>
              <a:rPr lang="en-US" sz="1100" b="0" dirty="0" err="1" smtClean="0"/>
              <a:t>A.Maheswara</a:t>
            </a:r>
            <a:r>
              <a:rPr lang="en-US" sz="1100" b="0" dirty="0" smtClean="0"/>
              <a:t> Reddy </a:t>
            </a:r>
          </a:p>
          <a:p>
            <a:pPr algn="just">
              <a:defRPr/>
            </a:pPr>
            <a:r>
              <a:rPr lang="en-US" sz="1000" b="0" dirty="0" smtClean="0"/>
              <a:t>                     CONVENER, </a:t>
            </a:r>
            <a:r>
              <a:rPr lang="en-US" sz="1000" b="0" i="1" dirty="0" smtClean="0"/>
              <a:t>HOD,ECE DEPT.</a:t>
            </a:r>
          </a:p>
          <a:p>
            <a:pPr algn="just">
              <a:defRPr/>
            </a:pPr>
            <a:r>
              <a:rPr lang="en-US" sz="1000" b="0" i="1" dirty="0" smtClean="0"/>
              <a:t>       DBSIT , KAVALI- 524 201</a:t>
            </a:r>
          </a:p>
          <a:p>
            <a:pPr algn="just">
              <a:defRPr/>
            </a:pPr>
            <a:r>
              <a:rPr lang="en-US" sz="1000" b="0" i="1" dirty="0" smtClean="0"/>
              <a:t>      SPSR NELLORE DT. – A.P.</a:t>
            </a:r>
          </a:p>
          <a:p>
            <a:pPr algn="just">
              <a:defRPr/>
            </a:pPr>
            <a:r>
              <a:rPr lang="en-US" sz="1000" dirty="0" smtClean="0"/>
              <a:t>    Mobile : </a:t>
            </a:r>
            <a:r>
              <a:rPr lang="en-US" sz="1000" b="0" dirty="0" smtClean="0"/>
              <a:t> 08143713513, 08985006996</a:t>
            </a:r>
          </a:p>
          <a:p>
            <a:pPr algn="just">
              <a:defRPr/>
            </a:pPr>
            <a:r>
              <a:rPr lang="en-US" sz="1000" b="0" dirty="0" smtClean="0"/>
              <a:t>    </a:t>
            </a:r>
            <a:r>
              <a:rPr lang="en-US" sz="1000" dirty="0" smtClean="0"/>
              <a:t>e-mail</a:t>
            </a:r>
            <a:r>
              <a:rPr lang="en-US" sz="1000" b="0" dirty="0" smtClean="0"/>
              <a:t>:  dbsecstasy13</a:t>
            </a:r>
            <a:r>
              <a:rPr lang="en-US" sz="1000" b="0" dirty="0" smtClean="0">
                <a:hlinkClick r:id="rId2"/>
              </a:rPr>
              <a:t>@gmail.com</a:t>
            </a:r>
            <a:endParaRPr lang="en-US" sz="1100" b="0" dirty="0"/>
          </a:p>
        </p:txBody>
      </p:sp>
      <p:sp>
        <p:nvSpPr>
          <p:cNvPr id="10" name="Rectangle 13"/>
          <p:cNvSpPr>
            <a:spLocks noChangeArrowheads="1"/>
          </p:cNvSpPr>
          <p:nvPr/>
        </p:nvSpPr>
        <p:spPr bwMode="auto">
          <a:xfrm>
            <a:off x="609600" y="152400"/>
            <a:ext cx="2133600" cy="276225"/>
          </a:xfrm>
          <a:prstGeom prst="rect">
            <a:avLst/>
          </a:prstGeom>
          <a:solidFill>
            <a:schemeClr val="bg1">
              <a:lumMod val="85000"/>
            </a:schemeClr>
          </a:solidFill>
          <a:ln w="12700">
            <a:solidFill>
              <a:schemeClr val="bg1">
                <a:lumMod val="50000"/>
              </a:schemeClr>
            </a:solidFill>
            <a:miter lim="800000"/>
            <a:headEnd/>
            <a:tailEnd/>
          </a:ln>
          <a:effectLst/>
          <a:extLst/>
        </p:spPr>
        <p:txBody>
          <a:bodyPr>
            <a:spAutoFit/>
          </a:bodyPr>
          <a:lstStyle/>
          <a:p>
            <a:pPr algn="ctr">
              <a:defRPr/>
            </a:pPr>
            <a:r>
              <a:rPr lang="en-US" dirty="0">
                <a:latin typeface="Verdana" pitchFamily="34" charset="0"/>
                <a:ea typeface="Verdana" pitchFamily="34" charset="0"/>
                <a:cs typeface="Verdana" pitchFamily="34" charset="0"/>
              </a:rPr>
              <a:t>ABOUT </a:t>
            </a:r>
            <a:r>
              <a:rPr lang="en-US" dirty="0" smtClean="0">
                <a:latin typeface="Verdana" pitchFamily="34" charset="0"/>
                <a:ea typeface="Verdana" pitchFamily="34" charset="0"/>
                <a:cs typeface="Verdana" pitchFamily="34" charset="0"/>
              </a:rPr>
              <a:t>DBSIT</a:t>
            </a:r>
            <a:endParaRPr lang="en-US" dirty="0">
              <a:latin typeface="Verdana" pitchFamily="34" charset="0"/>
              <a:ea typeface="Verdana" pitchFamily="34" charset="0"/>
              <a:cs typeface="Verdana" pitchFamily="34" charset="0"/>
            </a:endParaRPr>
          </a:p>
        </p:txBody>
      </p:sp>
      <p:sp>
        <p:nvSpPr>
          <p:cNvPr id="13" name="Rectangle 13"/>
          <p:cNvSpPr>
            <a:spLocks noChangeArrowheads="1"/>
          </p:cNvSpPr>
          <p:nvPr/>
        </p:nvSpPr>
        <p:spPr bwMode="auto">
          <a:xfrm>
            <a:off x="6934200" y="3505200"/>
            <a:ext cx="2133600" cy="261937"/>
          </a:xfrm>
          <a:prstGeom prst="rect">
            <a:avLst/>
          </a:prstGeom>
          <a:solidFill>
            <a:schemeClr val="bg1">
              <a:lumMod val="85000"/>
            </a:schemeClr>
          </a:solidFill>
          <a:ln w="12700">
            <a:solidFill>
              <a:schemeClr val="bg1">
                <a:lumMod val="50000"/>
              </a:schemeClr>
            </a:solidFill>
            <a:miter lim="800000"/>
            <a:headEnd/>
            <a:tailEnd/>
          </a:ln>
          <a:effectLst/>
          <a:extLst/>
        </p:spPr>
        <p:txBody>
          <a:bodyPr>
            <a:spAutoFit/>
          </a:bodyPr>
          <a:lstStyle/>
          <a:p>
            <a:pPr algn="ctr">
              <a:buFont typeface="Wingdings" pitchFamily="2" charset="2"/>
              <a:buNone/>
              <a:tabLst>
                <a:tab pos="287338" algn="l"/>
              </a:tabLst>
              <a:defRPr/>
            </a:pPr>
            <a:r>
              <a:rPr lang="en-US" sz="1100" dirty="0">
                <a:latin typeface="Verdana" pitchFamily="34" charset="0"/>
                <a:ea typeface="Verdana" pitchFamily="34" charset="0"/>
                <a:cs typeface="Verdana" pitchFamily="34" charset="0"/>
              </a:rPr>
              <a:t>GENERAL INFORMATION</a:t>
            </a:r>
          </a:p>
        </p:txBody>
      </p:sp>
      <p:sp>
        <p:nvSpPr>
          <p:cNvPr id="14" name="Rectangle 25"/>
          <p:cNvSpPr>
            <a:spLocks noChangeArrowheads="1"/>
          </p:cNvSpPr>
          <p:nvPr/>
        </p:nvSpPr>
        <p:spPr bwMode="auto">
          <a:xfrm>
            <a:off x="6858000" y="2362200"/>
            <a:ext cx="2667000" cy="307777"/>
          </a:xfrm>
          <a:prstGeom prst="rect">
            <a:avLst/>
          </a:prstGeom>
          <a:solidFill>
            <a:schemeClr val="bg1">
              <a:lumMod val="85000"/>
            </a:schemeClr>
          </a:solidFill>
          <a:ln w="9525">
            <a:solidFill>
              <a:schemeClr val="tx1"/>
            </a:solidFill>
            <a:miter lim="800000"/>
            <a:headEnd/>
            <a:tailEnd/>
          </a:ln>
          <a:effectLst/>
        </p:spPr>
        <p:txBody>
          <a:bodyPr wrap="square">
            <a:spAutoFit/>
          </a:bodyPr>
          <a:lstStyle/>
          <a:p>
            <a:pPr algn="ctr">
              <a:defRPr/>
            </a:pPr>
            <a:r>
              <a:rPr lang="en-US" sz="1400" dirty="0"/>
              <a:t>IMPORTANT DATES</a:t>
            </a:r>
            <a:endParaRPr lang="en-US" sz="2000" dirty="0"/>
          </a:p>
        </p:txBody>
      </p:sp>
      <p:sp>
        <p:nvSpPr>
          <p:cNvPr id="15" name="Rectangle 13"/>
          <p:cNvSpPr>
            <a:spLocks noChangeArrowheads="1"/>
          </p:cNvSpPr>
          <p:nvPr/>
        </p:nvSpPr>
        <p:spPr bwMode="auto">
          <a:xfrm>
            <a:off x="228600" y="3886200"/>
            <a:ext cx="2819400" cy="261610"/>
          </a:xfrm>
          <a:prstGeom prst="rect">
            <a:avLst/>
          </a:prstGeom>
          <a:solidFill>
            <a:schemeClr val="bg1">
              <a:lumMod val="85000"/>
            </a:schemeClr>
          </a:solidFill>
          <a:ln w="12700">
            <a:solidFill>
              <a:schemeClr val="bg1">
                <a:lumMod val="50000"/>
              </a:schemeClr>
            </a:solidFill>
            <a:miter lim="800000"/>
            <a:headEnd/>
            <a:tailEnd/>
          </a:ln>
          <a:effectLst/>
          <a:extLst/>
        </p:spPr>
        <p:txBody>
          <a:bodyPr wrap="square">
            <a:spAutoFit/>
          </a:bodyPr>
          <a:lstStyle/>
          <a:p>
            <a:pPr algn="ctr">
              <a:buFont typeface="Wingdings" pitchFamily="2" charset="2"/>
              <a:buNone/>
              <a:tabLst>
                <a:tab pos="287338" algn="l"/>
              </a:tabLst>
              <a:defRPr/>
            </a:pPr>
            <a:r>
              <a:rPr lang="en-US" sz="1100" dirty="0" smtClean="0">
                <a:latin typeface="Verdana" pitchFamily="34" charset="0"/>
                <a:ea typeface="Verdana" pitchFamily="34" charset="0"/>
                <a:cs typeface="Verdana" pitchFamily="34" charset="0"/>
              </a:rPr>
              <a:t>UNDER GRADUATE PROGRAMMES</a:t>
            </a:r>
            <a:endParaRPr lang="en-US" sz="1100" dirty="0">
              <a:latin typeface="Verdana" pitchFamily="34" charset="0"/>
              <a:ea typeface="Verdana" pitchFamily="34" charset="0"/>
              <a:cs typeface="Verdana" pitchFamily="34" charset="0"/>
            </a:endParaRPr>
          </a:p>
        </p:txBody>
      </p:sp>
      <p:sp>
        <p:nvSpPr>
          <p:cNvPr id="12" name="Rectangle 13"/>
          <p:cNvSpPr>
            <a:spLocks noChangeArrowheads="1"/>
          </p:cNvSpPr>
          <p:nvPr/>
        </p:nvSpPr>
        <p:spPr bwMode="auto">
          <a:xfrm>
            <a:off x="228600" y="5334000"/>
            <a:ext cx="2819400" cy="261610"/>
          </a:xfrm>
          <a:prstGeom prst="rect">
            <a:avLst/>
          </a:prstGeom>
          <a:solidFill>
            <a:schemeClr val="bg1">
              <a:lumMod val="85000"/>
            </a:schemeClr>
          </a:solidFill>
          <a:ln w="12700">
            <a:solidFill>
              <a:schemeClr val="bg1">
                <a:lumMod val="50000"/>
              </a:schemeClr>
            </a:solidFill>
            <a:miter lim="800000"/>
            <a:headEnd/>
            <a:tailEnd/>
          </a:ln>
          <a:effectLst/>
          <a:extLst/>
        </p:spPr>
        <p:txBody>
          <a:bodyPr wrap="square">
            <a:spAutoFit/>
          </a:bodyPr>
          <a:lstStyle/>
          <a:p>
            <a:pPr algn="ctr">
              <a:buFont typeface="Wingdings" pitchFamily="2" charset="2"/>
              <a:buNone/>
              <a:tabLst>
                <a:tab pos="287338" algn="l"/>
              </a:tabLst>
              <a:defRPr/>
            </a:pPr>
            <a:r>
              <a:rPr lang="en-US" sz="1100" dirty="0" smtClean="0">
                <a:latin typeface="Verdana" pitchFamily="34" charset="0"/>
                <a:ea typeface="Verdana" pitchFamily="34" charset="0"/>
                <a:cs typeface="Verdana" pitchFamily="34" charset="0"/>
              </a:rPr>
              <a:t>LOCATION AND ACCESSIBILITY</a:t>
            </a:r>
            <a:endParaRPr lang="en-US" sz="1100" dirty="0">
              <a:latin typeface="Verdana" pitchFamily="34" charset="0"/>
              <a:ea typeface="Verdana" pitchFamily="34" charset="0"/>
              <a:cs typeface="Verdana" pitchFamily="34" charset="0"/>
            </a:endParaRPr>
          </a:p>
        </p:txBody>
      </p:sp>
      <p:sp>
        <p:nvSpPr>
          <p:cNvPr id="16" name="Rectangle 13"/>
          <p:cNvSpPr>
            <a:spLocks noChangeArrowheads="1"/>
          </p:cNvSpPr>
          <p:nvPr/>
        </p:nvSpPr>
        <p:spPr bwMode="auto">
          <a:xfrm>
            <a:off x="3733800" y="152400"/>
            <a:ext cx="2514600" cy="261610"/>
          </a:xfrm>
          <a:prstGeom prst="rect">
            <a:avLst/>
          </a:prstGeom>
          <a:solidFill>
            <a:schemeClr val="bg1">
              <a:lumMod val="85000"/>
            </a:schemeClr>
          </a:solidFill>
          <a:ln w="12700">
            <a:solidFill>
              <a:schemeClr val="bg1">
                <a:lumMod val="50000"/>
              </a:schemeClr>
            </a:solidFill>
            <a:miter lim="800000"/>
            <a:headEnd/>
            <a:tailEnd/>
          </a:ln>
          <a:effectLst/>
          <a:extLst/>
        </p:spPr>
        <p:txBody>
          <a:bodyPr wrap="square">
            <a:spAutoFit/>
          </a:bodyPr>
          <a:lstStyle/>
          <a:p>
            <a:pPr algn="ctr">
              <a:buFont typeface="Wingdings" pitchFamily="2" charset="2"/>
              <a:buNone/>
              <a:tabLst>
                <a:tab pos="287338" algn="l"/>
              </a:tabLst>
              <a:defRPr/>
            </a:pPr>
            <a:r>
              <a:rPr lang="en-US" sz="1100" dirty="0" smtClean="0">
                <a:latin typeface="Verdana" pitchFamily="34" charset="0"/>
                <a:ea typeface="Verdana" pitchFamily="34" charset="0"/>
                <a:cs typeface="Verdana" pitchFamily="34" charset="0"/>
              </a:rPr>
              <a:t>THE CONFERENCE THEME</a:t>
            </a:r>
            <a:endParaRPr lang="en-US" sz="1100" dirty="0">
              <a:latin typeface="Verdana" pitchFamily="34" charset="0"/>
              <a:ea typeface="Verdana" pitchFamily="34" charset="0"/>
              <a:cs typeface="Verdana" pitchFamily="34" charset="0"/>
            </a:endParaRPr>
          </a:p>
        </p:txBody>
      </p:sp>
      <p:sp>
        <p:nvSpPr>
          <p:cNvPr id="18" name="Rectangle 7"/>
          <p:cNvSpPr>
            <a:spLocks noChangeArrowheads="1"/>
          </p:cNvSpPr>
          <p:nvPr/>
        </p:nvSpPr>
        <p:spPr bwMode="auto">
          <a:xfrm>
            <a:off x="3429000" y="152400"/>
            <a:ext cx="2921000" cy="6592574"/>
          </a:xfrm>
          <a:prstGeom prst="rect">
            <a:avLst/>
          </a:prstGeom>
          <a:noFill/>
          <a:ln w="9525">
            <a:noFill/>
            <a:miter lim="800000"/>
            <a:headEnd/>
            <a:tailEnd/>
          </a:ln>
        </p:spPr>
        <p:txBody>
          <a:bodyPr wrap="square" anchor="ctr">
            <a:spAutoFit/>
          </a:bodyPr>
          <a:lstStyle/>
          <a:p>
            <a:pPr algn="just">
              <a:lnSpc>
                <a:spcPct val="120000"/>
              </a:lnSpc>
            </a:pPr>
            <a:r>
              <a:rPr lang="en-US" b="0" dirty="0" smtClean="0"/>
              <a:t> </a:t>
            </a:r>
          </a:p>
          <a:p>
            <a:pPr algn="just">
              <a:lnSpc>
                <a:spcPct val="120000"/>
              </a:lnSpc>
            </a:pPr>
            <a:r>
              <a:rPr lang="en-US" sz="1000" b="0" dirty="0" smtClean="0"/>
              <a:t>	The main objective of this conference is to create awareness and also to provide the perfect platform for the participants to upgrade and share their knowledge and experience and to discuss on the ways to disseminates awareness of the latest developments and advances in the engineering fields.</a:t>
            </a:r>
          </a:p>
          <a:p>
            <a:pPr algn="just">
              <a:lnSpc>
                <a:spcPct val="120000"/>
              </a:lnSpc>
            </a:pPr>
            <a:endParaRPr lang="en-US" sz="1000" b="0" dirty="0" smtClean="0"/>
          </a:p>
          <a:p>
            <a:pPr algn="just">
              <a:lnSpc>
                <a:spcPct val="120000"/>
              </a:lnSpc>
            </a:pPr>
            <a:endParaRPr lang="en-US" sz="1000" b="0" dirty="0" smtClean="0"/>
          </a:p>
          <a:p>
            <a:pPr algn="just">
              <a:lnSpc>
                <a:spcPct val="120000"/>
              </a:lnSpc>
            </a:pPr>
            <a:endParaRPr lang="en-US" sz="1000" b="0" dirty="0" smtClean="0"/>
          </a:p>
          <a:p>
            <a:pPr>
              <a:lnSpc>
                <a:spcPct val="120000"/>
              </a:lnSpc>
            </a:pPr>
            <a:r>
              <a:rPr lang="en-US" sz="1000" u="sng" dirty="0" smtClean="0"/>
              <a:t>CIVIL</a:t>
            </a:r>
            <a:r>
              <a:rPr lang="en-US" sz="1000" b="0" dirty="0" smtClean="0"/>
              <a:t> :</a:t>
            </a:r>
          </a:p>
          <a:p>
            <a:pPr algn="just">
              <a:lnSpc>
                <a:spcPct val="120000"/>
              </a:lnSpc>
              <a:buFont typeface="Arial" pitchFamily="34" charset="0"/>
              <a:buChar char="•"/>
            </a:pPr>
            <a:r>
              <a:rPr lang="en-US" sz="1000" b="0" dirty="0" smtClean="0"/>
              <a:t> Green Building</a:t>
            </a:r>
          </a:p>
          <a:p>
            <a:pPr algn="just">
              <a:lnSpc>
                <a:spcPct val="120000"/>
              </a:lnSpc>
              <a:buFont typeface="Arial" pitchFamily="34" charset="0"/>
              <a:buChar char="•"/>
            </a:pPr>
            <a:r>
              <a:rPr lang="en-US" sz="1000" b="0" dirty="0" smtClean="0"/>
              <a:t> Concrete Mix Design &amp; Bitumen</a:t>
            </a:r>
          </a:p>
          <a:p>
            <a:pPr algn="just">
              <a:lnSpc>
                <a:spcPct val="120000"/>
              </a:lnSpc>
              <a:buFont typeface="Arial" pitchFamily="34" charset="0"/>
              <a:buChar char="•"/>
            </a:pPr>
            <a:r>
              <a:rPr lang="en-US" sz="1000" b="0" dirty="0" smtClean="0"/>
              <a:t> Structural Analysis</a:t>
            </a:r>
          </a:p>
          <a:p>
            <a:pPr algn="just">
              <a:lnSpc>
                <a:spcPct val="120000"/>
              </a:lnSpc>
              <a:buFont typeface="Arial" pitchFamily="34" charset="0"/>
              <a:buChar char="•"/>
            </a:pPr>
            <a:r>
              <a:rPr lang="en-US" sz="1000" b="0" dirty="0" smtClean="0"/>
              <a:t> Transportable Planning &amp; design</a:t>
            </a:r>
          </a:p>
          <a:p>
            <a:pPr algn="just">
              <a:lnSpc>
                <a:spcPct val="120000"/>
              </a:lnSpc>
              <a:buFont typeface="Arial" pitchFamily="34" charset="0"/>
              <a:buChar char="•"/>
            </a:pPr>
            <a:r>
              <a:rPr lang="en-US" sz="1000" b="0" dirty="0" smtClean="0"/>
              <a:t>  Remote sensing &amp; GIS</a:t>
            </a:r>
          </a:p>
          <a:p>
            <a:pPr algn="just">
              <a:lnSpc>
                <a:spcPct val="120000"/>
              </a:lnSpc>
            </a:pPr>
            <a:endParaRPr lang="en-US" sz="1000" b="0" dirty="0" smtClean="0"/>
          </a:p>
          <a:p>
            <a:pPr algn="just">
              <a:lnSpc>
                <a:spcPct val="120000"/>
              </a:lnSpc>
            </a:pPr>
            <a:r>
              <a:rPr lang="en-US" sz="1000" u="sng" dirty="0" smtClean="0"/>
              <a:t>EEE</a:t>
            </a:r>
            <a:r>
              <a:rPr lang="en-US" sz="1000" dirty="0" smtClean="0"/>
              <a:t> :</a:t>
            </a:r>
          </a:p>
          <a:p>
            <a:pPr algn="just">
              <a:lnSpc>
                <a:spcPct val="120000"/>
              </a:lnSpc>
              <a:buFont typeface="Arial" pitchFamily="34" charset="0"/>
              <a:buChar char="•"/>
            </a:pPr>
            <a:r>
              <a:rPr lang="en-US" sz="1000" b="0" dirty="0" smtClean="0"/>
              <a:t> Recent Trends in Power Electronics &amp;</a:t>
            </a:r>
          </a:p>
          <a:p>
            <a:pPr algn="just">
              <a:lnSpc>
                <a:spcPct val="120000"/>
              </a:lnSpc>
            </a:pPr>
            <a:r>
              <a:rPr lang="en-US" sz="1000" b="0" dirty="0" smtClean="0"/>
              <a:t>   Drives</a:t>
            </a:r>
          </a:p>
          <a:p>
            <a:pPr algn="just">
              <a:lnSpc>
                <a:spcPct val="120000"/>
              </a:lnSpc>
              <a:buFont typeface="Arial" pitchFamily="34" charset="0"/>
              <a:buChar char="•"/>
            </a:pPr>
            <a:r>
              <a:rPr lang="en-US" sz="1000" b="0" dirty="0" smtClean="0"/>
              <a:t> FACTS Controllers</a:t>
            </a:r>
          </a:p>
          <a:p>
            <a:pPr algn="just">
              <a:lnSpc>
                <a:spcPct val="120000"/>
              </a:lnSpc>
              <a:buFont typeface="Arial" pitchFamily="34" charset="0"/>
              <a:buChar char="•"/>
            </a:pPr>
            <a:r>
              <a:rPr lang="en-US" sz="1000" b="0" dirty="0" smtClean="0"/>
              <a:t> Power Quality</a:t>
            </a:r>
          </a:p>
          <a:p>
            <a:pPr algn="just">
              <a:lnSpc>
                <a:spcPct val="120000"/>
              </a:lnSpc>
              <a:buFont typeface="Arial" pitchFamily="34" charset="0"/>
              <a:buChar char="•"/>
            </a:pPr>
            <a:r>
              <a:rPr lang="en-US" sz="1000" b="0" dirty="0" smtClean="0"/>
              <a:t> Renewable Energy Sources</a:t>
            </a:r>
          </a:p>
          <a:p>
            <a:pPr algn="just">
              <a:lnSpc>
                <a:spcPct val="120000"/>
              </a:lnSpc>
              <a:buFont typeface="Arial" pitchFamily="34" charset="0"/>
              <a:buChar char="•"/>
            </a:pPr>
            <a:r>
              <a:rPr lang="en-US" sz="1000" b="0" dirty="0" smtClean="0"/>
              <a:t> Control Systems</a:t>
            </a:r>
          </a:p>
          <a:p>
            <a:pPr algn="just">
              <a:lnSpc>
                <a:spcPct val="120000"/>
              </a:lnSpc>
              <a:buFont typeface="Arial" pitchFamily="34" charset="0"/>
              <a:buChar char="•"/>
            </a:pPr>
            <a:endParaRPr lang="en-US" sz="1000" b="0" dirty="0" smtClean="0"/>
          </a:p>
          <a:p>
            <a:pPr algn="just">
              <a:lnSpc>
                <a:spcPct val="120000"/>
              </a:lnSpc>
            </a:pPr>
            <a:r>
              <a:rPr lang="en-US" sz="1000" u="sng" dirty="0" smtClean="0"/>
              <a:t>MECHANICAL</a:t>
            </a:r>
            <a:r>
              <a:rPr lang="en-US" sz="1000" b="0" dirty="0" smtClean="0"/>
              <a:t> :</a:t>
            </a:r>
          </a:p>
          <a:p>
            <a:pPr algn="just">
              <a:lnSpc>
                <a:spcPct val="120000"/>
              </a:lnSpc>
              <a:buFont typeface="Arial" pitchFamily="34" charset="0"/>
              <a:buChar char="•"/>
            </a:pPr>
            <a:r>
              <a:rPr lang="en-US" sz="1000" b="0" dirty="0" smtClean="0"/>
              <a:t> Robotics</a:t>
            </a:r>
          </a:p>
          <a:p>
            <a:pPr algn="just">
              <a:lnSpc>
                <a:spcPct val="120000"/>
              </a:lnSpc>
              <a:buFont typeface="Arial" pitchFamily="34" charset="0"/>
              <a:buChar char="•"/>
            </a:pPr>
            <a:r>
              <a:rPr lang="en-US" sz="1000" b="0" dirty="0" smtClean="0"/>
              <a:t> Refrigeration &amp; Air Conditioning</a:t>
            </a:r>
          </a:p>
          <a:p>
            <a:pPr algn="just">
              <a:lnSpc>
                <a:spcPct val="120000"/>
              </a:lnSpc>
              <a:buFont typeface="Arial" pitchFamily="34" charset="0"/>
              <a:buChar char="•"/>
            </a:pPr>
            <a:r>
              <a:rPr lang="en-US" sz="1000" b="0" dirty="0" smtClean="0"/>
              <a:t> Alternative Fuels</a:t>
            </a:r>
          </a:p>
          <a:p>
            <a:pPr algn="just">
              <a:lnSpc>
                <a:spcPct val="120000"/>
              </a:lnSpc>
              <a:buFont typeface="Arial" pitchFamily="34" charset="0"/>
              <a:buChar char="•"/>
            </a:pPr>
            <a:r>
              <a:rPr lang="en-US" sz="1000" b="0" dirty="0" smtClean="0"/>
              <a:t> Design for Advanced Manufacturing</a:t>
            </a:r>
          </a:p>
          <a:p>
            <a:pPr algn="just">
              <a:lnSpc>
                <a:spcPct val="120000"/>
              </a:lnSpc>
            </a:pPr>
            <a:r>
              <a:rPr lang="en-US" sz="1000" b="0" dirty="0" smtClean="0"/>
              <a:t>   CAD/CAM </a:t>
            </a:r>
          </a:p>
          <a:p>
            <a:pPr algn="just">
              <a:lnSpc>
                <a:spcPct val="120000"/>
              </a:lnSpc>
              <a:buFont typeface="Arial" pitchFamily="34" charset="0"/>
              <a:buChar char="•"/>
            </a:pPr>
            <a:r>
              <a:rPr lang="en-US" sz="1000" b="0" dirty="0" smtClean="0"/>
              <a:t> Advanced Thermal Engineering</a:t>
            </a:r>
            <a:endParaRPr lang="en-US" sz="1000" b="0" dirty="0"/>
          </a:p>
        </p:txBody>
      </p:sp>
      <p:sp>
        <p:nvSpPr>
          <p:cNvPr id="19" name="Rectangle 13"/>
          <p:cNvSpPr>
            <a:spLocks noChangeArrowheads="1"/>
          </p:cNvSpPr>
          <p:nvPr/>
        </p:nvSpPr>
        <p:spPr bwMode="auto">
          <a:xfrm>
            <a:off x="3581400" y="2057400"/>
            <a:ext cx="2514600" cy="261610"/>
          </a:xfrm>
          <a:prstGeom prst="rect">
            <a:avLst/>
          </a:prstGeom>
          <a:solidFill>
            <a:schemeClr val="bg1">
              <a:lumMod val="85000"/>
            </a:schemeClr>
          </a:solidFill>
          <a:ln w="12700">
            <a:solidFill>
              <a:schemeClr val="bg1">
                <a:lumMod val="50000"/>
              </a:schemeClr>
            </a:solidFill>
            <a:miter lim="800000"/>
            <a:headEnd/>
            <a:tailEnd/>
          </a:ln>
          <a:effectLst/>
          <a:extLst/>
        </p:spPr>
        <p:txBody>
          <a:bodyPr wrap="square">
            <a:spAutoFit/>
          </a:bodyPr>
          <a:lstStyle/>
          <a:p>
            <a:pPr algn="ctr">
              <a:buFont typeface="Wingdings" pitchFamily="2" charset="2"/>
              <a:buNone/>
              <a:tabLst>
                <a:tab pos="287338" algn="l"/>
              </a:tabLst>
              <a:defRPr/>
            </a:pPr>
            <a:r>
              <a:rPr lang="en-US" sz="1100" dirty="0" smtClean="0">
                <a:latin typeface="Verdana" pitchFamily="34" charset="0"/>
                <a:ea typeface="Verdana" pitchFamily="34" charset="0"/>
                <a:cs typeface="Verdana" pitchFamily="34" charset="0"/>
              </a:rPr>
              <a:t>AREAS  OF THE CONFERENCE </a:t>
            </a:r>
            <a:endParaRPr lang="en-US" sz="11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Bookman Old Style"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Bookman Old Style"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899</TotalTime>
  <Words>238</Words>
  <Application>Microsoft Office PowerPoint</Application>
  <PresentationFormat>A4 Paper (210x297 mm)</PresentationFormat>
  <Paragraphs>173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ascet</dc:creator>
  <cp:lastModifiedBy>dbsi</cp:lastModifiedBy>
  <cp:revision>208</cp:revision>
  <cp:lastPrinted>2011-10-25T05:39:56Z</cp:lastPrinted>
  <dcterms:created xsi:type="dcterms:W3CDTF">2008-04-11T06:04:46Z</dcterms:created>
  <dcterms:modified xsi:type="dcterms:W3CDTF">2012-12-22T07:09:49Z</dcterms:modified>
</cp:coreProperties>
</file>